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5051" r:id="rId1"/>
  </p:sldMasterIdLst>
  <p:notesMasterIdLst>
    <p:notesMasterId r:id="rId9"/>
  </p:notesMasterIdLst>
  <p:handoutMasterIdLst>
    <p:handoutMasterId r:id="rId10"/>
  </p:handoutMasterIdLst>
  <p:sldIdLst>
    <p:sldId id="256" r:id="rId2"/>
    <p:sldId id="257" r:id="rId3"/>
    <p:sldId id="258" r:id="rId4"/>
    <p:sldId id="259" r:id="rId5"/>
    <p:sldId id="261" r:id="rId6"/>
    <p:sldId id="262" r:id="rId7"/>
    <p:sldId id="263"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30" autoAdjust="0"/>
    <p:restoredTop sz="72735" autoAdjust="0"/>
  </p:normalViewPr>
  <p:slideViewPr>
    <p:cSldViewPr snapToGrid="0" snapToObjects="1">
      <p:cViewPr varScale="1">
        <p:scale>
          <a:sx n="150" d="100"/>
          <a:sy n="150" d="100"/>
        </p:scale>
        <p:origin x="-1936" y="-96"/>
      </p:cViewPr>
      <p:guideLst>
        <p:guide orient="horz" pos="269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printerSettings" Target="printerSettings/printerSettings1.bin"/><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notesMaster" Target="notesMasters/notesMaster1.xml"/><Relationship Id="rId1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C1DB7F8-5096-C24D-A554-7000DED36531}" type="datetimeFigureOut">
              <a:rPr lang="en-US" smtClean="0"/>
              <a:t>2/10/15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EA5527C-FF65-7E45-8C08-C143030C5125}" type="slidenum">
              <a:rPr lang="en-US" smtClean="0"/>
              <a:t>‹#›</a:t>
            </a:fld>
            <a:endParaRPr lang="en-US"/>
          </a:p>
        </p:txBody>
      </p:sp>
    </p:spTree>
    <p:extLst>
      <p:ext uri="{BB962C8B-B14F-4D97-AF65-F5344CB8AC3E}">
        <p14:creationId xmlns:p14="http://schemas.microsoft.com/office/powerpoint/2010/main" val="1967654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AFE238-AD58-F64E-85D7-52F93FA94EB0}" type="datetimeFigureOut">
              <a:rPr lang="en-US" smtClean="0"/>
              <a:t>2/10/15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8C3057-D8C7-3446-9A91-8A752B787481}" type="slidenum">
              <a:rPr lang="en-US" smtClean="0"/>
              <a:t>‹#›</a:t>
            </a:fld>
            <a:endParaRPr lang="en-US"/>
          </a:p>
        </p:txBody>
      </p:sp>
    </p:spTree>
    <p:extLst>
      <p:ext uri="{BB962C8B-B14F-4D97-AF65-F5344CB8AC3E}">
        <p14:creationId xmlns:p14="http://schemas.microsoft.com/office/powerpoint/2010/main" val="330273460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Thank you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…So, we just heard about the R2O work being done within the HWT....</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0F8C3057-D8C7-3446-9A91-8A752B787481}" type="slidenum">
              <a:rPr lang="en-US" smtClean="0"/>
              <a:t>1</a:t>
            </a:fld>
            <a:endParaRPr lang="en-US"/>
          </a:p>
        </p:txBody>
      </p:sp>
    </p:spTree>
    <p:extLst>
      <p:ext uri="{BB962C8B-B14F-4D97-AF65-F5344CB8AC3E}">
        <p14:creationId xmlns:p14="http://schemas.microsoft.com/office/powerpoint/2010/main" val="847352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be talking about some of the many</a:t>
            </a:r>
            <a:r>
              <a:rPr lang="en-US" baseline="0" dirty="0" smtClean="0"/>
              <a:t> behind the scenes collaborations with forecasters that occur outside of the HWT..</a:t>
            </a:r>
          </a:p>
          <a:p>
            <a:endParaRPr lang="en-US" baseline="0" dirty="0" smtClean="0"/>
          </a:p>
          <a:p>
            <a:r>
              <a:rPr lang="en-US" baseline="0" dirty="0" smtClean="0"/>
              <a:t>…A recent example one I was involved in with SPC forecaster Ariel Cohen on forecast model behavior during cold-season nocturnal tornadoes.</a:t>
            </a:r>
          </a:p>
          <a:p>
            <a:endParaRPr lang="en-US" baseline="0" dirty="0" smtClean="0"/>
          </a:p>
          <a:p>
            <a:r>
              <a:rPr lang="en-US" baseline="0" dirty="0" smtClean="0"/>
              <a:t>…the motivation is that the conditions that distinguish these particular events from non-severe storms, making this a difficult problem for SPC </a:t>
            </a:r>
          </a:p>
          <a:p>
            <a:endParaRPr lang="en-US" baseline="0" dirty="0" smtClean="0"/>
          </a:p>
          <a:p>
            <a:r>
              <a:rPr lang="en-US" baseline="0" dirty="0" smtClean="0"/>
              <a:t>…so take for example a radar image of an event over LA and MS, showing a large line of severe thunderstorms over 300 miles long….</a:t>
            </a:r>
          </a:p>
          <a:p>
            <a:endParaRPr lang="en-US" baseline="0" dirty="0" smtClean="0"/>
          </a:p>
          <a:p>
            <a:r>
              <a:rPr lang="en-US" baseline="0" dirty="0" smtClean="0"/>
              <a:t>…but it turns out the storm that caused the most damage was this tiny cell out ahead of the line that produced a strong tornado and 20 injuries</a:t>
            </a:r>
          </a:p>
          <a:p>
            <a:endParaRPr lang="en-US" baseline="0" dirty="0" smtClean="0"/>
          </a:p>
          <a:p>
            <a:r>
              <a:rPr lang="en-US" baseline="0" dirty="0" smtClean="0"/>
              <a:t>…As we saw from Adam’s talk, forecasters now routinely rely on numerical model depictions of storm with model grid lengths as low as 3 to 4-km, but for this case…</a:t>
            </a:r>
          </a:p>
          <a:p>
            <a:endParaRPr lang="en-US" baseline="0" dirty="0" smtClean="0"/>
          </a:p>
          <a:p>
            <a:r>
              <a:rPr lang="en-US" baseline="0" dirty="0" smtClean="0"/>
              <a:t>…. here’s a 3D view of the model depicting the large line of storms, but not the storm that occurred ahead of the line that caused the most damage…</a:t>
            </a:r>
          </a:p>
          <a:p>
            <a:endParaRPr lang="en-US" baseline="0" dirty="0" smtClean="0"/>
          </a:p>
          <a:p>
            <a:r>
              <a:rPr lang="en-US" baseline="0" dirty="0" smtClean="0"/>
              <a:t>…It turns out that for these types of cases, we may need to go to much finer grid spacing, maybe as low as 1-km, to depict these dangerous rotating storms that often occur ahead of the line of storms in these environments.</a:t>
            </a:r>
          </a:p>
          <a:p>
            <a:endParaRPr lang="en-US" dirty="0"/>
          </a:p>
        </p:txBody>
      </p:sp>
      <p:sp>
        <p:nvSpPr>
          <p:cNvPr id="4" name="Slide Number Placeholder 3"/>
          <p:cNvSpPr>
            <a:spLocks noGrp="1"/>
          </p:cNvSpPr>
          <p:nvPr>
            <p:ph type="sldNum" sz="quarter" idx="10"/>
          </p:nvPr>
        </p:nvSpPr>
        <p:spPr/>
        <p:txBody>
          <a:bodyPr/>
          <a:lstStyle/>
          <a:p>
            <a:fld id="{0F8C3057-D8C7-3446-9A91-8A752B787481}" type="slidenum">
              <a:rPr lang="en-US" smtClean="0"/>
              <a:t>2</a:t>
            </a:fld>
            <a:endParaRPr lang="en-US"/>
          </a:p>
        </p:txBody>
      </p:sp>
    </p:spTree>
    <p:extLst>
      <p:ext uri="{BB962C8B-B14F-4D97-AF65-F5344CB8AC3E}">
        <p14:creationId xmlns:p14="http://schemas.microsoft.com/office/powerpoint/2010/main" val="2707905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….NSSL</a:t>
            </a:r>
            <a:r>
              <a:rPr lang="en-US" baseline="0" dirty="0" smtClean="0"/>
              <a:t> and SPC have also been collaborating on the topic of storm systems that produce non-tornadic high winds and a particularly strong, long-lived subset of those events known as derechos.</a:t>
            </a:r>
          </a:p>
          <a:p>
            <a:endParaRPr lang="en-US" baseline="0" dirty="0" smtClean="0"/>
          </a:p>
          <a:p>
            <a:r>
              <a:rPr lang="en-US" baseline="0" dirty="0" smtClean="0"/>
              <a:t>……For example there was a derecho on June 29, 2012 that you may have heard about….</a:t>
            </a:r>
          </a:p>
          <a:p>
            <a:endParaRPr lang="en-US" baseline="0" dirty="0" smtClean="0"/>
          </a:p>
          <a:p>
            <a:r>
              <a:rPr lang="en-US" baseline="0" dirty="0" smtClean="0"/>
              <a:t>….this plot shows the reach that these events can have with all of the blue dots and black squares showing damaging wind reports covering a multi-state area over a short period of time…</a:t>
            </a:r>
          </a:p>
          <a:p>
            <a:endParaRPr lang="en-US" baseline="0" dirty="0" smtClean="0"/>
          </a:p>
          <a:p>
            <a:r>
              <a:rPr lang="en-US" baseline="0" dirty="0" smtClean="0"/>
              <a:t>….now partly because it impacted the Wash. D.C/Baltimore areas, this event pushed the word derecho into the public eye far more than it had been before ...</a:t>
            </a:r>
          </a:p>
          <a:p>
            <a:endParaRPr lang="en-US" baseline="0" dirty="0" smtClean="0"/>
          </a:p>
          <a:p>
            <a:r>
              <a:rPr lang="en-US" baseline="0" dirty="0" smtClean="0"/>
              <a:t>…but some media and even those in our community were confused about subsequent events and whether or not they should be called derechos.</a:t>
            </a:r>
          </a:p>
          <a:p>
            <a:endParaRPr lang="en-US" baseline="0" dirty="0" smtClean="0"/>
          </a:p>
          <a:p>
            <a:r>
              <a:rPr lang="en-US" baseline="0" dirty="0" smtClean="0"/>
              <a:t>So we looked at this, and the derecho definition was last refined 30 years ago, but our severe weather reporting and radar network is much improved, an applying the old definition with newer data allowed for too many storm systems to be considered derechos.</a:t>
            </a:r>
          </a:p>
          <a:p>
            <a:endParaRPr lang="en-US" baseline="0" dirty="0" smtClean="0"/>
          </a:p>
          <a:p>
            <a:r>
              <a:rPr lang="en-US" baseline="0" dirty="0" smtClean="0"/>
              <a:t>So, because of this, I worked with SPC veteran forecaster Steve </a:t>
            </a:r>
            <a:r>
              <a:rPr lang="en-US" baseline="0" dirty="0" err="1" smtClean="0"/>
              <a:t>Corfidi</a:t>
            </a:r>
            <a:r>
              <a:rPr lang="en-US" baseline="0" dirty="0" smtClean="0"/>
              <a:t> to propose a new derecho definition to be disseminated in the Bulletin of our largest professional society..</a:t>
            </a:r>
          </a:p>
          <a:p>
            <a:endParaRPr lang="en-US" baseline="0" dirty="0" smtClean="0"/>
          </a:p>
          <a:p>
            <a:r>
              <a:rPr lang="en-US" baseline="0" dirty="0" smtClean="0"/>
              <a:t>…In general we proposed that derechos should be limited to the very long-lived, large storm systems with particular dynamics, like internal jet streams and bowing leading edges, that are easily identified by our modern radars, like seen in this radar image up here.</a:t>
            </a:r>
          </a:p>
          <a:p>
            <a:endParaRPr lang="en-US" baseline="0" dirty="0" smtClean="0"/>
          </a:p>
          <a:p>
            <a:r>
              <a:rPr lang="en-US" baseline="0" dirty="0" smtClean="0"/>
              <a:t>….I think this proposal will have weight to it because of Steve’s 30+ years of operational forecasting experience and also many years of research on these events…</a:t>
            </a:r>
          </a:p>
          <a:p>
            <a:endParaRPr lang="en-US" baseline="0" dirty="0" smtClean="0"/>
          </a:p>
          <a:p>
            <a:r>
              <a:rPr lang="en-US" baseline="0" dirty="0" smtClean="0"/>
              <a:t>…including work that led to 3 publications on derechos and storms systems since 2009, and many more prior to that.</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F8C3057-D8C7-3446-9A91-8A752B787481}" type="slidenum">
              <a:rPr lang="en-US" smtClean="0"/>
              <a:t>3</a:t>
            </a:fld>
            <a:endParaRPr lang="en-US"/>
          </a:p>
        </p:txBody>
      </p:sp>
    </p:spTree>
    <p:extLst>
      <p:ext uri="{BB962C8B-B14F-4D97-AF65-F5344CB8AC3E}">
        <p14:creationId xmlns:p14="http://schemas.microsoft.com/office/powerpoint/2010/main" val="523429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those we’re example</a:t>
            </a:r>
            <a:r>
              <a:rPr lang="en-US" baseline="0" dirty="0" smtClean="0"/>
              <a:t>s of some one-on-one R2O and O2R activities, but a larger O2R activity involves field programs.</a:t>
            </a:r>
          </a:p>
          <a:p>
            <a:endParaRPr lang="en-US" baseline="0" dirty="0" smtClean="0"/>
          </a:p>
          <a:p>
            <a:r>
              <a:rPr lang="en-US" baseline="0" dirty="0" smtClean="0"/>
              <a:t>And I bring this up in this talk because field programs are vehicles for O2R, in that experimental methods tested in HWT activities have been applied to field operations.</a:t>
            </a:r>
          </a:p>
          <a:p>
            <a:endParaRPr lang="en-US" baseline="0" dirty="0" smtClean="0"/>
          </a:p>
          <a:p>
            <a:r>
              <a:rPr lang="en-US" baseline="0" dirty="0" smtClean="0"/>
              <a:t>For example, in 2009-2010 there was a major field program to study tornadoes and rotating thunderstorms, or </a:t>
            </a:r>
            <a:r>
              <a:rPr lang="en-US" baseline="0" dirty="0" err="1" smtClean="0"/>
              <a:t>supercells</a:t>
            </a:r>
            <a:r>
              <a:rPr lang="en-US" baseline="0" dirty="0" smtClean="0"/>
              <a:t>, called VORTEX2…</a:t>
            </a:r>
          </a:p>
          <a:p>
            <a:endParaRPr lang="en-US" baseline="0" dirty="0" smtClean="0"/>
          </a:p>
          <a:p>
            <a:r>
              <a:rPr lang="en-US" baseline="0" dirty="0" smtClean="0"/>
              <a:t>…and at that time we were testing products like model probabilities of rotating storms and explicitly predicted tracks of rotating storms like shown here…</a:t>
            </a:r>
          </a:p>
          <a:p>
            <a:endParaRPr lang="en-US" baseline="0" dirty="0" smtClean="0"/>
          </a:p>
          <a:p>
            <a:r>
              <a:rPr lang="en-US" baseline="0" dirty="0" smtClean="0"/>
              <a:t>…and what we did is we brought this output into the morning forecast briefings and even into mobile facilities in the field to help with targeting decisions.</a:t>
            </a:r>
          </a:p>
          <a:p>
            <a:endParaRPr lang="en-US" baseline="0" dirty="0" smtClean="0"/>
          </a:p>
          <a:p>
            <a:r>
              <a:rPr lang="en-US" baseline="0" dirty="0" smtClean="0"/>
              <a:t>Now, these forecasts were far from perfect at the time, and continue that way today, so our experience developing these products in the HWT was important in using them effectively in an operational capacity.</a:t>
            </a:r>
          </a:p>
          <a:p>
            <a:endParaRPr lang="en-US" baseline="0" dirty="0" smtClean="0"/>
          </a:p>
          <a:p>
            <a:r>
              <a:rPr lang="en-US" baseline="0" dirty="0" smtClean="0"/>
              <a:t>….and I should mention that the success of these activities led to the leaders of the upcoming PECAN project to hire two expert SPC forecasters, including one who’s been an HWT facilitator the last three years, to help lead forecast operations in the field.</a:t>
            </a:r>
          </a:p>
          <a:p>
            <a:endParaRPr lang="en-US" dirty="0"/>
          </a:p>
        </p:txBody>
      </p:sp>
      <p:sp>
        <p:nvSpPr>
          <p:cNvPr id="4" name="Slide Number Placeholder 3"/>
          <p:cNvSpPr>
            <a:spLocks noGrp="1"/>
          </p:cNvSpPr>
          <p:nvPr>
            <p:ph type="sldNum" sz="quarter" idx="10"/>
          </p:nvPr>
        </p:nvSpPr>
        <p:spPr/>
        <p:txBody>
          <a:bodyPr/>
          <a:lstStyle/>
          <a:p>
            <a:fld id="{0F8C3057-D8C7-3446-9A91-8A752B787481}" type="slidenum">
              <a:rPr lang="en-US" smtClean="0"/>
              <a:t>4</a:t>
            </a:fld>
            <a:endParaRPr lang="en-US"/>
          </a:p>
        </p:txBody>
      </p:sp>
    </p:spTree>
    <p:extLst>
      <p:ext uri="{BB962C8B-B14F-4D97-AF65-F5344CB8AC3E}">
        <p14:creationId xmlns:p14="http://schemas.microsoft.com/office/powerpoint/2010/main" val="188022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NSSL has a long history of collaboration with OU, but field programs are important because they are vehicles for direct collaboration with other Universities…</a:t>
            </a:r>
          </a:p>
          <a:p>
            <a:endParaRPr lang="en-US" dirty="0" smtClean="0"/>
          </a:p>
          <a:p>
            <a:r>
              <a:rPr lang="en-US" baseline="0" dirty="0" smtClean="0"/>
              <a:t>For example, through VORTEX2, NSSL worked with Penn State in developing and operating mobile instrument platforms called mobile </a:t>
            </a:r>
            <a:r>
              <a:rPr lang="en-US" baseline="0" dirty="0" err="1" smtClean="0"/>
              <a:t>mesonets</a:t>
            </a:r>
            <a:r>
              <a:rPr lang="en-US" baseline="0" dirty="0" smtClean="0"/>
              <a:t>, as well as sparked an interest with Colorado on unmanned aerial systems, a collaboration that continues today.</a:t>
            </a:r>
          </a:p>
          <a:p>
            <a:endParaRPr lang="en-US" baseline="0" dirty="0" smtClean="0"/>
          </a:p>
          <a:p>
            <a:r>
              <a:rPr lang="en-US" baseline="0" dirty="0" smtClean="0"/>
              <a:t>And there are others like work on lightning mapping arrays with Texas Tech during the DC3 project, work with CSU, Purdue, and Texas A&amp;M on developing and operating mobile facilities to launch weather balloons near storms in MPEX, which will continue this year in PECAN…</a:t>
            </a:r>
          </a:p>
          <a:p>
            <a:endParaRPr lang="en-US" baseline="0" dirty="0" smtClean="0"/>
          </a:p>
          <a:p>
            <a:r>
              <a:rPr lang="en-US" baseline="0" dirty="0" smtClean="0"/>
              <a:t>…and there’s a collaboration between NSSL and UAH, and UW in PECAN on mobile profiling systems like those that Dave Turner talked about earlier..</a:t>
            </a:r>
          </a:p>
          <a:p>
            <a:endParaRPr lang="en-US" baseline="0" dirty="0" smtClean="0"/>
          </a:p>
          <a:p>
            <a:r>
              <a:rPr lang="en-US" baseline="0" dirty="0" smtClean="0"/>
              <a:t>….and the bottom line here is the reach of this type of O2R activity is broad across the community because of the reach that field programs have…</a:t>
            </a:r>
          </a:p>
          <a:p>
            <a:endParaRPr lang="en-US" dirty="0"/>
          </a:p>
        </p:txBody>
      </p:sp>
      <p:sp>
        <p:nvSpPr>
          <p:cNvPr id="4" name="Slide Number Placeholder 3"/>
          <p:cNvSpPr>
            <a:spLocks noGrp="1"/>
          </p:cNvSpPr>
          <p:nvPr>
            <p:ph type="sldNum" sz="quarter" idx="10"/>
          </p:nvPr>
        </p:nvSpPr>
        <p:spPr/>
        <p:txBody>
          <a:bodyPr/>
          <a:lstStyle/>
          <a:p>
            <a:fld id="{0F8C3057-D8C7-3446-9A91-8A752B787481}" type="slidenum">
              <a:rPr lang="en-US" smtClean="0"/>
              <a:t>5</a:t>
            </a:fld>
            <a:endParaRPr lang="en-US"/>
          </a:p>
        </p:txBody>
      </p:sp>
    </p:spTree>
    <p:extLst>
      <p:ext uri="{BB962C8B-B14F-4D97-AF65-F5344CB8AC3E}">
        <p14:creationId xmlns:p14="http://schemas.microsoft.com/office/powerpoint/2010/main" val="458201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finally, I want to briefly talk about an outgrowth of all the R20 activities we’ve heard about, which is a new initiative for NSSL scientists to work SPC operational shifts and issue real products….</a:t>
            </a:r>
          </a:p>
          <a:p>
            <a:endParaRPr lang="en-US" baseline="0" dirty="0" smtClean="0"/>
          </a:p>
          <a:p>
            <a:r>
              <a:rPr lang="en-US" baseline="0" dirty="0" smtClean="0"/>
              <a:t>This is intended as a direct conduit to operations for R2O and O2R activities.</a:t>
            </a:r>
          </a:p>
          <a:p>
            <a:endParaRPr lang="en-US" baseline="0" dirty="0" smtClean="0"/>
          </a:p>
          <a:p>
            <a:r>
              <a:rPr lang="en-US" baseline="0" dirty="0" smtClean="0"/>
              <a:t>There’ll be 2 – 4 shifts per month, only day and evening shifts (no midnights, thankfully), and we’ll be issuing the “Enhanced Thunder Outlooks” and “Mesoscale Discussions”, an example of which I contributed to is shown here, for a heavy snow event in northern Maine last December.</a:t>
            </a:r>
          </a:p>
          <a:p>
            <a:endParaRPr lang="en-US" baseline="0" dirty="0" smtClean="0"/>
          </a:p>
          <a:p>
            <a:r>
              <a:rPr lang="en-US" baseline="0" dirty="0" smtClean="0"/>
              <a:t>So, I want to end with noting that the collocation of NSSL and SPC was essential to make this happen, but just the physical merging wasn’t enough…</a:t>
            </a:r>
          </a:p>
          <a:p>
            <a:endParaRPr lang="en-US" baseline="0" dirty="0" smtClean="0"/>
          </a:p>
          <a:p>
            <a:r>
              <a:rPr lang="en-US" baseline="0" dirty="0" smtClean="0"/>
              <a:t>….Really it took many years of successful collaboration w/SPC, NSSL through the HWT and other means to lead to a culture change and trust on both sides to make this happen, and we’re excited to see the new insights this may provide to both the operational side and to us researchers.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F8C3057-D8C7-3446-9A91-8A752B787481}" type="slidenum">
              <a:rPr lang="en-US" smtClean="0"/>
              <a:t>6</a:t>
            </a:fld>
            <a:endParaRPr lang="en-US"/>
          </a:p>
        </p:txBody>
      </p:sp>
    </p:spTree>
    <p:extLst>
      <p:ext uri="{BB962C8B-B14F-4D97-AF65-F5344CB8AC3E}">
        <p14:creationId xmlns:p14="http://schemas.microsoft.com/office/powerpoint/2010/main" val="956802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 Id="rId3"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 Id="rId3"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 Id="rId3"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 Id="rId3"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 Id="rId3"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Three Pictures">
    <p:bg>
      <p:bgRef idx="1001">
        <a:schemeClr val="bg2"/>
      </p:bgRef>
    </p:bg>
    <p:spTree>
      <p:nvGrpSpPr>
        <p:cNvPr id="1" name=""/>
        <p:cNvGrpSpPr/>
        <p:nvPr/>
      </p:nvGrpSpPr>
      <p:grpSpPr>
        <a:xfrm>
          <a:off x="0" y="0"/>
          <a:ext cx="0" cy="0"/>
          <a:chOff x="0" y="0"/>
          <a:chExt cx="0" cy="0"/>
        </a:xfrm>
      </p:grpSpPr>
      <p:pic>
        <p:nvPicPr>
          <p:cNvPr id="11" name="Picture Placeholder 12" descr="BlueDome_w_scud.psd"/>
          <p:cNvPicPr>
            <a:picLocks noChangeAspect="1"/>
          </p:cNvPicPr>
          <p:nvPr userDrawn="1"/>
        </p:nvPicPr>
        <p:blipFill rotWithShape="1">
          <a:blip r:embed="rId2" cstate="print">
            <a:extLst>
              <a:ext uri="{28A0092B-C50C-407E-A947-70E740481C1C}">
                <a14:useLocalDpi xmlns:a14="http://schemas.microsoft.com/office/drawing/2010/main"/>
              </a:ext>
            </a:extLst>
          </a:blip>
          <a:srcRect t="-315"/>
          <a:stretch/>
        </p:blipFill>
        <p:spPr>
          <a:xfrm>
            <a:off x="0" y="-9339"/>
            <a:ext cx="2234144" cy="4281714"/>
          </a:xfrm>
          <a:prstGeom prst="rect">
            <a:avLst/>
          </a:prstGeom>
        </p:spPr>
      </p:pic>
      <p:pic>
        <p:nvPicPr>
          <p:cNvPr id="13" name="Picture Placeholder 11" descr="090605_Wyoming6_Coniglio.psd"/>
          <p:cNvPicPr>
            <a:picLocks noChangeAspect="1"/>
          </p:cNvPicPr>
          <p:nvPr userDrawn="1"/>
        </p:nvPicPr>
        <p:blipFill rotWithShape="1">
          <a:blip r:embed="rId3" cstate="print">
            <a:extLst>
              <a:ext uri="{28A0092B-C50C-407E-A947-70E740481C1C}">
                <a14:useLocalDpi xmlns:a14="http://schemas.microsoft.com/office/drawing/2010/main"/>
              </a:ext>
            </a:extLst>
          </a:blip>
          <a:srcRect t="-315"/>
          <a:stretch/>
        </p:blipFill>
        <p:spPr>
          <a:xfrm>
            <a:off x="2319004" y="-9339"/>
            <a:ext cx="4505991" cy="4281714"/>
          </a:xfrm>
          <a:prstGeom prst="rect">
            <a:avLst/>
          </a:prstGeom>
        </p:spPr>
      </p:pic>
      <p:pic>
        <p:nvPicPr>
          <p:cNvPr id="14" name="Picture Placeholder 13" descr="15764.psd"/>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6909855" y="2924"/>
            <a:ext cx="2234144" cy="4272375"/>
          </a:xfrm>
          <a:prstGeom prst="rect">
            <a:avLst/>
          </a:prstGeom>
        </p:spPr>
      </p:pic>
      <p:sp>
        <p:nvSpPr>
          <p:cNvPr id="2" name="Title 1"/>
          <p:cNvSpPr>
            <a:spLocks noGrp="1"/>
          </p:cNvSpPr>
          <p:nvPr>
            <p:ph type="ctrTitle"/>
          </p:nvPr>
        </p:nvSpPr>
        <p:spPr>
          <a:xfrm>
            <a:off x="0" y="4295141"/>
            <a:ext cx="9143999" cy="1162085"/>
          </a:xfrm>
          <a:prstGeom prst="rect">
            <a:avLst/>
          </a:prstGeom>
        </p:spPr>
        <p:txBody>
          <a:bodyPr anchor="ctr" anchorCtr="0">
            <a:normAutofit/>
          </a:bodyPr>
          <a:lstStyle>
            <a:lvl1pPr algn="r">
              <a:defRPr sz="3200" baseline="0">
                <a:solidFill>
                  <a:schemeClr val="tx1"/>
                </a:solidFill>
              </a:defRPr>
            </a:lvl1pPr>
          </a:lstStyle>
          <a:p>
            <a:r>
              <a:rPr lang="en-US" dirty="0" smtClean="0"/>
              <a:t>Click to edit Master title style</a:t>
            </a:r>
            <a:endParaRPr dirty="0"/>
          </a:p>
        </p:txBody>
      </p:sp>
      <p:sp>
        <p:nvSpPr>
          <p:cNvPr id="3" name="Subtitle 2"/>
          <p:cNvSpPr>
            <a:spLocks noGrp="1"/>
          </p:cNvSpPr>
          <p:nvPr>
            <p:ph type="subTitle" idx="1"/>
          </p:nvPr>
        </p:nvSpPr>
        <p:spPr>
          <a:xfrm>
            <a:off x="3552484" y="5717218"/>
            <a:ext cx="5591516" cy="1139145"/>
          </a:xfrm>
          <a:prstGeom prst="rect">
            <a:avLst/>
          </a:prstGeom>
        </p:spPr>
        <p:txBody>
          <a:bodyPr>
            <a:noAutofit/>
          </a:bodyPr>
          <a:lstStyle>
            <a:lvl1pPr marL="0" indent="0" algn="r">
              <a:spcBef>
                <a:spcPct val="0"/>
              </a:spcBef>
              <a:buNone/>
              <a:defRPr sz="18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grpSp>
        <p:nvGrpSpPr>
          <p:cNvPr id="7" name="Group 6"/>
          <p:cNvGrpSpPr/>
          <p:nvPr userDrawn="1"/>
        </p:nvGrpSpPr>
        <p:grpSpPr>
          <a:xfrm>
            <a:off x="214652" y="6032501"/>
            <a:ext cx="2476501" cy="698500"/>
            <a:chOff x="1823332" y="6023429"/>
            <a:chExt cx="2476501" cy="698500"/>
          </a:xfrm>
        </p:grpSpPr>
        <p:pic>
          <p:nvPicPr>
            <p:cNvPr id="4" name="Picture 3" descr="noaa_wt.png"/>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713204" y="6023429"/>
              <a:ext cx="696758" cy="698500"/>
            </a:xfrm>
            <a:prstGeom prst="rect">
              <a:avLst/>
            </a:prstGeom>
          </p:spPr>
        </p:pic>
        <p:pic>
          <p:nvPicPr>
            <p:cNvPr id="5" name="Picture 4" descr="US-DeptOfCommerce-Seal.png"/>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823332" y="6032501"/>
              <a:ext cx="680357" cy="680357"/>
            </a:xfrm>
            <a:prstGeom prst="rect">
              <a:avLst/>
            </a:prstGeom>
          </p:spPr>
        </p:pic>
        <p:pic>
          <p:nvPicPr>
            <p:cNvPr id="6" name="Picture 5" descr="universal_gold_b.png"/>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619476" y="6032501"/>
              <a:ext cx="680357" cy="680357"/>
            </a:xfrm>
            <a:prstGeom prst="rect">
              <a:avLst/>
            </a:prstGeom>
          </p:spPr>
        </p:pic>
      </p:grpSp>
    </p:spTree>
    <p:extLst>
      <p:ext uri="{BB962C8B-B14F-4D97-AF65-F5344CB8AC3E}">
        <p14:creationId xmlns:p14="http://schemas.microsoft.com/office/powerpoint/2010/main" val="1407048149"/>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No Pictures">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638300" y="2106544"/>
            <a:ext cx="5867400" cy="1470025"/>
          </a:xfrm>
          <a:prstGeom prst="rect">
            <a:avLst/>
          </a:prstGeom>
        </p:spPr>
        <p:txBody>
          <a:bodyPr>
            <a:normAutofit/>
          </a:bodyPr>
          <a:lstStyle>
            <a:lvl1pPr algn="ctr">
              <a:defRPr sz="4600">
                <a:solidFill>
                  <a:schemeClr val="tx1"/>
                </a:solidFill>
              </a:defRPr>
            </a:lvl1pPr>
          </a:lstStyle>
          <a:p>
            <a:r>
              <a:rPr lang="en-US" smtClean="0"/>
              <a:t>Click to edit Master title style</a:t>
            </a:r>
            <a:endParaRPr dirty="0"/>
          </a:p>
        </p:txBody>
      </p:sp>
      <p:sp>
        <p:nvSpPr>
          <p:cNvPr id="3" name="Subtitle 2"/>
          <p:cNvSpPr>
            <a:spLocks noGrp="1"/>
          </p:cNvSpPr>
          <p:nvPr>
            <p:ph type="subTitle" idx="1"/>
          </p:nvPr>
        </p:nvSpPr>
        <p:spPr>
          <a:xfrm>
            <a:off x="1638300" y="4081949"/>
            <a:ext cx="5867400" cy="573741"/>
          </a:xfrm>
          <a:prstGeom prst="rect">
            <a:avLst/>
          </a:prstGeom>
        </p:spPr>
        <p:txBody>
          <a:bodyPr>
            <a:normAutofit/>
          </a:bodyPr>
          <a:lstStyle>
            <a:lvl1pPr marL="0" indent="0" algn="ctr">
              <a:spcBef>
                <a:spcPct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grpSp>
        <p:nvGrpSpPr>
          <p:cNvPr id="7" name="Group 6"/>
          <p:cNvGrpSpPr/>
          <p:nvPr userDrawn="1"/>
        </p:nvGrpSpPr>
        <p:grpSpPr>
          <a:xfrm>
            <a:off x="3333750" y="6014357"/>
            <a:ext cx="2476501" cy="698500"/>
            <a:chOff x="3409962" y="6014357"/>
            <a:chExt cx="2476501" cy="698500"/>
          </a:xfrm>
        </p:grpSpPr>
        <p:pic>
          <p:nvPicPr>
            <p:cNvPr id="4" name="Picture 3" descr="noaa_wt.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99834" y="6014357"/>
              <a:ext cx="696758" cy="698500"/>
            </a:xfrm>
            <a:prstGeom prst="rect">
              <a:avLst/>
            </a:prstGeom>
          </p:spPr>
        </p:pic>
        <p:pic>
          <p:nvPicPr>
            <p:cNvPr id="5" name="Picture 4" descr="US-DeptOfCommerce-Seal.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409962" y="6023429"/>
              <a:ext cx="680357" cy="680357"/>
            </a:xfrm>
            <a:prstGeom prst="rect">
              <a:avLst/>
            </a:prstGeom>
          </p:spPr>
        </p:pic>
        <p:pic>
          <p:nvPicPr>
            <p:cNvPr id="6" name="Picture 5" descr="universal_gold_b.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206106" y="6023429"/>
              <a:ext cx="680357" cy="680357"/>
            </a:xfrm>
            <a:prstGeom prst="rect">
              <a:avLst/>
            </a:prstGeom>
          </p:spPr>
        </p:pic>
      </p:gr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6408385"/>
            <a:ext cx="9144000" cy="45392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l"/>
            <a:endParaRPr lang="en-US" dirty="0">
              <a:solidFill>
                <a:schemeClr val="bg1"/>
              </a:solidFill>
            </a:endParaRPr>
          </a:p>
        </p:txBody>
      </p:sp>
      <p:sp>
        <p:nvSpPr>
          <p:cNvPr id="2" name="Title 1"/>
          <p:cNvSpPr>
            <a:spLocks noGrp="1"/>
          </p:cNvSpPr>
          <p:nvPr>
            <p:ph type="title"/>
          </p:nvPr>
        </p:nvSpPr>
        <p:spPr>
          <a:xfrm>
            <a:off x="779463" y="917081"/>
            <a:ext cx="7583488" cy="1143000"/>
          </a:xfrm>
          <a:prstGeom prst="rect">
            <a:avLst/>
          </a:prstGeom>
        </p:spPr>
        <p:txBody>
          <a:bodyPr/>
          <a:lstStyle>
            <a:lvl1pPr>
              <a:defRPr>
                <a:solidFill>
                  <a:schemeClr val="bg2"/>
                </a:solidFill>
              </a:defRPr>
            </a:lvl1pPr>
          </a:lstStyle>
          <a:p>
            <a:r>
              <a:rPr lang="en-US" dirty="0" smtClean="0"/>
              <a:t>Click to edit Master title style</a:t>
            </a:r>
            <a:endParaRPr dirty="0"/>
          </a:p>
        </p:txBody>
      </p:sp>
      <p:sp>
        <p:nvSpPr>
          <p:cNvPr id="3" name="Content Placeholder 2"/>
          <p:cNvSpPr>
            <a:spLocks noGrp="1"/>
          </p:cNvSpPr>
          <p:nvPr>
            <p:ph idx="1"/>
          </p:nvPr>
        </p:nvSpPr>
        <p:spPr>
          <a:xfrm>
            <a:off x="779463" y="2265820"/>
            <a:ext cx="7583488" cy="3919510"/>
          </a:xfrm>
          <a:prstGeom prst="rect">
            <a:avLst/>
          </a:prstGeom>
        </p:spPr>
        <p:txBody>
          <a:bodyPr/>
          <a:lstStyle>
            <a:lvl1pPr marL="342900" indent="-342900">
              <a:buClr>
                <a:schemeClr val="tx1"/>
              </a:buClr>
              <a:buFont typeface="Arial"/>
              <a:buChar char="•"/>
              <a:defRPr>
                <a:latin typeface="Arial"/>
                <a:cs typeface="Arial"/>
              </a:defRPr>
            </a:lvl1pPr>
            <a:lvl2pPr marL="685800" indent="-336550">
              <a:buClr>
                <a:schemeClr val="tx1"/>
              </a:buClr>
              <a:buFont typeface="Arial"/>
              <a:buChar char="•"/>
              <a:defRPr>
                <a:latin typeface="Arial"/>
                <a:cs typeface="Arial"/>
              </a:defRPr>
            </a:lvl2pPr>
            <a:lvl3pPr marL="1035050" indent="-349250">
              <a:buClr>
                <a:schemeClr val="tx1"/>
              </a:buClr>
              <a:buFont typeface="Arial"/>
              <a:buChar char="•"/>
              <a:defRPr>
                <a:latin typeface="Arial"/>
                <a:cs typeface="Arial"/>
              </a:defRPr>
            </a:lvl3pPr>
            <a:lvl4pPr marL="1371600" indent="-336550">
              <a:buClr>
                <a:schemeClr val="tx1"/>
              </a:buClr>
              <a:buFont typeface="Arial"/>
              <a:buChar char="•"/>
              <a:defRPr>
                <a:latin typeface="Arial"/>
                <a:cs typeface="Arial"/>
              </a:defRPr>
            </a:lvl4pPr>
            <a:lvl5pPr marL="1720850" indent="-349250">
              <a:buClr>
                <a:schemeClr val="tx1"/>
              </a:buClr>
              <a:buFont typeface="Arial"/>
              <a:buChar char="•"/>
              <a:defRPr>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6" name="Footer Placeholder 8"/>
          <p:cNvSpPr>
            <a:spLocks noGrp="1"/>
          </p:cNvSpPr>
          <p:nvPr>
            <p:ph type="ftr" sz="quarter" idx="3"/>
          </p:nvPr>
        </p:nvSpPr>
        <p:spPr>
          <a:xfrm>
            <a:off x="779463" y="6452783"/>
            <a:ext cx="4174404" cy="365125"/>
          </a:xfrm>
          <a:prstGeom prst="rect">
            <a:avLst/>
          </a:prstGeom>
        </p:spPr>
        <p:txBody>
          <a:bodyPr vert="horz" lIns="91440" tIns="45720" rIns="91440" bIns="45720" rtlCol="0" anchor="ctr"/>
          <a:lstStyle>
            <a:lvl1pPr algn="l">
              <a:defRPr sz="1400">
                <a:solidFill>
                  <a:schemeClr val="bg1"/>
                </a:solidFill>
                <a:latin typeface="Arial"/>
                <a:cs typeface="Arial"/>
              </a:defRPr>
            </a:lvl1pPr>
          </a:lstStyle>
          <a:p>
            <a:r>
              <a:rPr lang="en-US" smtClean="0"/>
              <a:t>NSSL Lab Review Feb 25–27, 2015</a:t>
            </a:r>
            <a:endParaRPr lang="en-US" dirty="0"/>
          </a:p>
        </p:txBody>
      </p:sp>
      <p:sp>
        <p:nvSpPr>
          <p:cNvPr id="17" name="Slide Number Placeholder 10"/>
          <p:cNvSpPr>
            <a:spLocks noGrp="1"/>
          </p:cNvSpPr>
          <p:nvPr>
            <p:ph type="sldNum" sz="quarter" idx="4"/>
          </p:nvPr>
        </p:nvSpPr>
        <p:spPr>
          <a:xfrm>
            <a:off x="6836447" y="6452783"/>
            <a:ext cx="2133600" cy="365125"/>
          </a:xfrm>
          <a:prstGeom prst="rect">
            <a:avLst/>
          </a:prstGeom>
        </p:spPr>
        <p:txBody>
          <a:bodyPr vert="horz" lIns="91440" tIns="45720" rIns="91440" bIns="45720" rtlCol="0" anchor="ctr"/>
          <a:lstStyle>
            <a:lvl1pPr algn="r">
              <a:defRPr sz="1400">
                <a:solidFill>
                  <a:schemeClr val="bg1"/>
                </a:solidFill>
                <a:latin typeface="Arial"/>
                <a:cs typeface="Arial"/>
              </a:defRPr>
            </a:lvl1pPr>
          </a:lstStyle>
          <a:p>
            <a:fld id="{2AE81A39-2840-ED4D-A514-D08330109612}" type="slidenum">
              <a:rPr lang="en-US" smtClean="0"/>
              <a:pPr/>
              <a:t>‹#›</a:t>
            </a:fld>
            <a:endParaRPr lang="en-US" dirty="0"/>
          </a:p>
        </p:txBody>
      </p:sp>
      <p:pic>
        <p:nvPicPr>
          <p:cNvPr id="9" name="Picture 8" descr="pan1a.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731520"/>
          </a:xfrm>
          <a:prstGeom prst="rect">
            <a:avLst/>
          </a:prstGeom>
        </p:spPr>
      </p:pic>
      <p:pic>
        <p:nvPicPr>
          <p:cNvPr id="11" name="Picture 10" descr="pan1a.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731520"/>
          </a:xfrm>
          <a:prstGeom prst="rect">
            <a:avLst/>
          </a:prstGeom>
        </p:spPr>
      </p:pic>
      <p:pic>
        <p:nvPicPr>
          <p:cNvPr id="12" name="Picture 11" descr="universal_gold_b.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922" y="6068206"/>
            <a:ext cx="680357" cy="6803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79463" y="917081"/>
            <a:ext cx="7583488" cy="1143000"/>
          </a:xfrm>
          <a:prstGeom prst="rect">
            <a:avLst/>
          </a:prstGeom>
        </p:spPr>
        <p:txBody>
          <a:bodyPr/>
          <a:lstStyle/>
          <a:p>
            <a:r>
              <a:rPr lang="en-US" smtClean="0"/>
              <a:t>Click to edit Master title style</a:t>
            </a:r>
            <a:endParaRPr dirty="0"/>
          </a:p>
        </p:txBody>
      </p:sp>
      <p:sp>
        <p:nvSpPr>
          <p:cNvPr id="3" name="Content Placeholder 2"/>
          <p:cNvSpPr>
            <a:spLocks noGrp="1"/>
          </p:cNvSpPr>
          <p:nvPr>
            <p:ph sz="half" idx="1"/>
          </p:nvPr>
        </p:nvSpPr>
        <p:spPr>
          <a:xfrm>
            <a:off x="779463" y="2241971"/>
            <a:ext cx="3657600" cy="3975100"/>
          </a:xfrm>
          <a:prstGeom prst="rect">
            <a:avLst/>
          </a:prstGeom>
        </p:spPr>
        <p:txBody>
          <a:bodyPr>
            <a:normAutofit/>
          </a:bodyPr>
          <a:lstStyle>
            <a:lvl1pPr>
              <a:defRPr sz="2200">
                <a:latin typeface="Arial"/>
                <a:cs typeface="Arial"/>
              </a:defRPr>
            </a:lvl1pPr>
            <a:lvl2pPr>
              <a:defRPr sz="20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Content Placeholder 3"/>
          <p:cNvSpPr>
            <a:spLocks noGrp="1"/>
          </p:cNvSpPr>
          <p:nvPr>
            <p:ph sz="half" idx="2"/>
          </p:nvPr>
        </p:nvSpPr>
        <p:spPr>
          <a:xfrm>
            <a:off x="4705353" y="2241971"/>
            <a:ext cx="3657600" cy="3975100"/>
          </a:xfrm>
          <a:prstGeom prst="rect">
            <a:avLst/>
          </a:prstGeom>
        </p:spPr>
        <p:txBody>
          <a:bodyPr>
            <a:normAutofit/>
          </a:bodyPr>
          <a:lstStyle>
            <a:lvl1pPr>
              <a:defRPr sz="2200">
                <a:latin typeface="Arial"/>
                <a:cs typeface="Arial"/>
              </a:defRPr>
            </a:lvl1pPr>
            <a:lvl2pPr>
              <a:defRPr sz="20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vl6pPr marL="1946275" indent="-344488">
              <a:defRPr sz="1800"/>
            </a:lvl6pPr>
            <a:lvl7pPr marL="1946275" indent="-344488">
              <a:defRPr sz="1800"/>
            </a:lvl7pPr>
            <a:lvl8pPr marL="1946275" indent="-344488">
              <a:defRPr sz="1800"/>
            </a:lvl8pPr>
            <a:lvl9pPr marL="1946275"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pic>
        <p:nvPicPr>
          <p:cNvPr id="9" name="Picture 8" descr="pan1a.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731520"/>
          </a:xfrm>
          <a:prstGeom prst="rect">
            <a:avLst/>
          </a:prstGeom>
        </p:spPr>
      </p:pic>
      <p:pic>
        <p:nvPicPr>
          <p:cNvPr id="11" name="Picture 10" descr="pan1a.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731520"/>
          </a:xfrm>
          <a:prstGeom prst="rect">
            <a:avLst/>
          </a:prstGeom>
        </p:spPr>
      </p:pic>
      <p:sp>
        <p:nvSpPr>
          <p:cNvPr id="12" name="Rectangle 11"/>
          <p:cNvSpPr/>
          <p:nvPr userDrawn="1"/>
        </p:nvSpPr>
        <p:spPr>
          <a:xfrm>
            <a:off x="0" y="6408385"/>
            <a:ext cx="9144000" cy="45392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l"/>
            <a:endParaRPr lang="en-US" dirty="0">
              <a:solidFill>
                <a:schemeClr val="bg1"/>
              </a:solidFill>
              <a:latin typeface="Arial"/>
              <a:cs typeface="Arial"/>
            </a:endParaRPr>
          </a:p>
        </p:txBody>
      </p:sp>
      <p:sp>
        <p:nvSpPr>
          <p:cNvPr id="13" name="Footer Placeholder 8"/>
          <p:cNvSpPr>
            <a:spLocks noGrp="1"/>
          </p:cNvSpPr>
          <p:nvPr>
            <p:ph type="ftr" sz="quarter" idx="3"/>
          </p:nvPr>
        </p:nvSpPr>
        <p:spPr>
          <a:xfrm>
            <a:off x="779463" y="6452783"/>
            <a:ext cx="4174404" cy="365125"/>
          </a:xfrm>
          <a:prstGeom prst="rect">
            <a:avLst/>
          </a:prstGeom>
        </p:spPr>
        <p:txBody>
          <a:bodyPr vert="horz" lIns="91440" tIns="45720" rIns="91440" bIns="45720" rtlCol="0" anchor="ctr"/>
          <a:lstStyle>
            <a:lvl1pPr algn="l">
              <a:defRPr sz="1400">
                <a:solidFill>
                  <a:schemeClr val="bg1"/>
                </a:solidFill>
                <a:latin typeface="Arial"/>
                <a:cs typeface="Arial"/>
              </a:defRPr>
            </a:lvl1pPr>
          </a:lstStyle>
          <a:p>
            <a:r>
              <a:rPr lang="en-US" smtClean="0"/>
              <a:t>NSSL Lab Review Feb 25–27, 2015</a:t>
            </a:r>
            <a:endParaRPr lang="en-US" dirty="0"/>
          </a:p>
        </p:txBody>
      </p:sp>
      <p:sp>
        <p:nvSpPr>
          <p:cNvPr id="14" name="Slide Number Placeholder 10"/>
          <p:cNvSpPr>
            <a:spLocks noGrp="1"/>
          </p:cNvSpPr>
          <p:nvPr>
            <p:ph type="sldNum" sz="quarter" idx="4"/>
          </p:nvPr>
        </p:nvSpPr>
        <p:spPr>
          <a:xfrm>
            <a:off x="6836447" y="6452783"/>
            <a:ext cx="2133600" cy="365125"/>
          </a:xfrm>
          <a:prstGeom prst="rect">
            <a:avLst/>
          </a:prstGeom>
        </p:spPr>
        <p:txBody>
          <a:bodyPr vert="horz" lIns="91440" tIns="45720" rIns="91440" bIns="45720" rtlCol="0" anchor="ctr"/>
          <a:lstStyle>
            <a:lvl1pPr algn="r">
              <a:defRPr sz="1400">
                <a:solidFill>
                  <a:schemeClr val="bg1"/>
                </a:solidFill>
              </a:defRPr>
            </a:lvl1pPr>
          </a:lstStyle>
          <a:p>
            <a:fld id="{2AE81A39-2840-ED4D-A514-D08330109612}" type="slidenum">
              <a:rPr lang="en-US" smtClean="0"/>
              <a:pPr/>
              <a:t>‹#›</a:t>
            </a:fld>
            <a:endParaRPr lang="en-US" dirty="0"/>
          </a:p>
        </p:txBody>
      </p:sp>
      <p:pic>
        <p:nvPicPr>
          <p:cNvPr id="18" name="Picture 17" descr="universal_gold_b.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922" y="6068206"/>
            <a:ext cx="680357" cy="6803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79463" y="907945"/>
            <a:ext cx="7583488" cy="1143000"/>
          </a:xfrm>
          <a:prstGeom prst="rect">
            <a:avLst/>
          </a:prstGeom>
        </p:spPr>
        <p:txBody>
          <a:bodyPr/>
          <a:lstStyle>
            <a:lvl1pPr>
              <a:defRPr/>
            </a:lvl1pPr>
          </a:lstStyle>
          <a:p>
            <a:r>
              <a:rPr lang="en-US" smtClean="0"/>
              <a:t>Click to edit Master title style</a:t>
            </a:r>
            <a:endParaRPr dirty="0"/>
          </a:p>
        </p:txBody>
      </p:sp>
      <p:sp>
        <p:nvSpPr>
          <p:cNvPr id="3" name="Text Placeholder 2"/>
          <p:cNvSpPr>
            <a:spLocks noGrp="1"/>
          </p:cNvSpPr>
          <p:nvPr>
            <p:ph type="body" idx="1"/>
          </p:nvPr>
        </p:nvSpPr>
        <p:spPr>
          <a:xfrm>
            <a:off x="779463" y="2208730"/>
            <a:ext cx="3657600" cy="868362"/>
          </a:xfrm>
          <a:prstGeom prst="rect">
            <a:avLst/>
          </a:prstGeom>
        </p:spPr>
        <p:txBody>
          <a:bodyPr anchor="ctr" anchorCtr="0">
            <a:noAutofit/>
          </a:bodyPr>
          <a:lstStyle>
            <a:lvl1pPr marL="0" indent="0" algn="ctr">
              <a:spcBef>
                <a:spcPct val="0"/>
              </a:spcBef>
              <a:buNone/>
              <a:defRPr sz="2600" b="0">
                <a:solidFill>
                  <a:schemeClr val="accent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779463" y="3099504"/>
            <a:ext cx="3657600" cy="3131510"/>
          </a:xfrm>
          <a:prstGeom prst="rect">
            <a:avLst/>
          </a:prstGeom>
        </p:spPr>
        <p:txBody>
          <a:bodyPr>
            <a:normAutofit/>
          </a:bodyPr>
          <a:lstStyle>
            <a:lvl1pPr>
              <a:defRPr sz="20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5" name="Text Placeholder 4"/>
          <p:cNvSpPr>
            <a:spLocks noGrp="1"/>
          </p:cNvSpPr>
          <p:nvPr>
            <p:ph type="body" sz="quarter" idx="3"/>
          </p:nvPr>
        </p:nvSpPr>
        <p:spPr>
          <a:xfrm>
            <a:off x="4705351" y="2208730"/>
            <a:ext cx="3657600" cy="868362"/>
          </a:xfrm>
          <a:prstGeom prst="rect">
            <a:avLst/>
          </a:prstGeom>
        </p:spPr>
        <p:txBody>
          <a:bodyPr anchor="ctr" anchorCtr="0">
            <a:noAutofit/>
          </a:bodyPr>
          <a:lstStyle>
            <a:lvl1pPr marL="0" indent="0" algn="ctr">
              <a:spcBef>
                <a:spcPct val="0"/>
              </a:spcBef>
              <a:buNone/>
              <a:defRPr sz="2600" b="0">
                <a:solidFill>
                  <a:schemeClr val="accent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05351" y="3099504"/>
            <a:ext cx="3657600" cy="3131510"/>
          </a:xfrm>
          <a:prstGeom prst="rect">
            <a:avLst/>
          </a:prstGeom>
        </p:spPr>
        <p:txBody>
          <a:bodyPr>
            <a:normAutofit/>
          </a:bodyPr>
          <a:lstStyle>
            <a:lvl1pPr>
              <a:defRPr sz="20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pic>
        <p:nvPicPr>
          <p:cNvPr id="11" name="Picture 10" descr="pan1a.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731520"/>
          </a:xfrm>
          <a:prstGeom prst="rect">
            <a:avLst/>
          </a:prstGeom>
        </p:spPr>
      </p:pic>
      <p:pic>
        <p:nvPicPr>
          <p:cNvPr id="13" name="Picture 12" descr="pan1a.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731520"/>
          </a:xfrm>
          <a:prstGeom prst="rect">
            <a:avLst/>
          </a:prstGeom>
        </p:spPr>
      </p:pic>
      <p:sp>
        <p:nvSpPr>
          <p:cNvPr id="17" name="Rectangle 16"/>
          <p:cNvSpPr/>
          <p:nvPr userDrawn="1"/>
        </p:nvSpPr>
        <p:spPr>
          <a:xfrm>
            <a:off x="0" y="6408385"/>
            <a:ext cx="9144000" cy="45392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l"/>
            <a:endParaRPr lang="en-US" dirty="0">
              <a:solidFill>
                <a:schemeClr val="bg1"/>
              </a:solidFill>
            </a:endParaRPr>
          </a:p>
        </p:txBody>
      </p:sp>
      <p:sp>
        <p:nvSpPr>
          <p:cNvPr id="18" name="Footer Placeholder 8"/>
          <p:cNvSpPr>
            <a:spLocks noGrp="1"/>
          </p:cNvSpPr>
          <p:nvPr>
            <p:ph type="ftr" sz="quarter" idx="10"/>
          </p:nvPr>
        </p:nvSpPr>
        <p:spPr>
          <a:xfrm>
            <a:off x="779463" y="6452783"/>
            <a:ext cx="4174404" cy="365125"/>
          </a:xfrm>
          <a:prstGeom prst="rect">
            <a:avLst/>
          </a:prstGeom>
        </p:spPr>
        <p:txBody>
          <a:bodyPr vert="horz" lIns="91440" tIns="45720" rIns="91440" bIns="45720" rtlCol="0" anchor="ctr"/>
          <a:lstStyle>
            <a:lvl1pPr algn="l">
              <a:defRPr sz="1400">
                <a:solidFill>
                  <a:schemeClr val="bg1"/>
                </a:solidFill>
                <a:latin typeface="Arial"/>
                <a:cs typeface="Arial"/>
              </a:defRPr>
            </a:lvl1pPr>
          </a:lstStyle>
          <a:p>
            <a:r>
              <a:rPr lang="en-US" smtClean="0"/>
              <a:t>NSSL Lab Review Feb 25–27, 2015</a:t>
            </a:r>
            <a:endParaRPr lang="en-US" dirty="0"/>
          </a:p>
        </p:txBody>
      </p:sp>
      <p:sp>
        <p:nvSpPr>
          <p:cNvPr id="19" name="Slide Number Placeholder 10"/>
          <p:cNvSpPr>
            <a:spLocks noGrp="1"/>
          </p:cNvSpPr>
          <p:nvPr>
            <p:ph type="sldNum" sz="quarter" idx="11"/>
          </p:nvPr>
        </p:nvSpPr>
        <p:spPr>
          <a:xfrm>
            <a:off x="6836447" y="6452783"/>
            <a:ext cx="2133600" cy="365125"/>
          </a:xfrm>
          <a:prstGeom prst="rect">
            <a:avLst/>
          </a:prstGeom>
        </p:spPr>
        <p:txBody>
          <a:bodyPr vert="horz" lIns="91440" tIns="45720" rIns="91440" bIns="45720" rtlCol="0" anchor="ctr"/>
          <a:lstStyle>
            <a:lvl1pPr algn="r">
              <a:defRPr sz="1400">
                <a:solidFill>
                  <a:schemeClr val="bg1"/>
                </a:solidFill>
                <a:latin typeface="Arial"/>
                <a:cs typeface="Arial"/>
              </a:defRPr>
            </a:lvl1pPr>
          </a:lstStyle>
          <a:p>
            <a:fld id="{2AE81A39-2840-ED4D-A514-D08330109612}" type="slidenum">
              <a:rPr lang="en-US" smtClean="0"/>
              <a:pPr/>
              <a:t>‹#›</a:t>
            </a:fld>
            <a:endParaRPr lang="en-US" dirty="0"/>
          </a:p>
        </p:txBody>
      </p:sp>
      <p:pic>
        <p:nvPicPr>
          <p:cNvPr id="20" name="Picture 19" descr="universal_gold_b.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922" y="6068206"/>
            <a:ext cx="680357" cy="6803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79463" y="898809"/>
            <a:ext cx="7583488" cy="1143000"/>
          </a:xfrm>
          <a:prstGeom prst="rect">
            <a:avLst/>
          </a:prstGeom>
        </p:spPr>
        <p:txBody>
          <a:bodyPr/>
          <a:lstStyle/>
          <a:p>
            <a:r>
              <a:rPr lang="en-US" smtClean="0"/>
              <a:t>Click to edit Master title style</a:t>
            </a:r>
            <a:endParaRPr dirty="0"/>
          </a:p>
        </p:txBody>
      </p:sp>
      <p:pic>
        <p:nvPicPr>
          <p:cNvPr id="7" name="Picture 6" descr="pan1a.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731520"/>
          </a:xfrm>
          <a:prstGeom prst="rect">
            <a:avLst/>
          </a:prstGeom>
        </p:spPr>
      </p:pic>
      <p:pic>
        <p:nvPicPr>
          <p:cNvPr id="10" name="Picture 9" descr="pan1a.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731520"/>
          </a:xfrm>
          <a:prstGeom prst="rect">
            <a:avLst/>
          </a:prstGeom>
        </p:spPr>
      </p:pic>
      <p:sp>
        <p:nvSpPr>
          <p:cNvPr id="13" name="Rectangle 12"/>
          <p:cNvSpPr/>
          <p:nvPr userDrawn="1"/>
        </p:nvSpPr>
        <p:spPr>
          <a:xfrm>
            <a:off x="0" y="6408385"/>
            <a:ext cx="9144000" cy="45392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l"/>
            <a:endParaRPr lang="en-US" dirty="0">
              <a:solidFill>
                <a:schemeClr val="bg1"/>
              </a:solidFill>
            </a:endParaRPr>
          </a:p>
        </p:txBody>
      </p:sp>
      <p:sp>
        <p:nvSpPr>
          <p:cNvPr id="14" name="Footer Placeholder 8"/>
          <p:cNvSpPr>
            <a:spLocks noGrp="1"/>
          </p:cNvSpPr>
          <p:nvPr>
            <p:ph type="ftr" sz="quarter" idx="3"/>
          </p:nvPr>
        </p:nvSpPr>
        <p:spPr>
          <a:xfrm>
            <a:off x="779463" y="6452783"/>
            <a:ext cx="4174404" cy="365125"/>
          </a:xfrm>
          <a:prstGeom prst="rect">
            <a:avLst/>
          </a:prstGeom>
        </p:spPr>
        <p:txBody>
          <a:bodyPr vert="horz" lIns="91440" tIns="45720" rIns="91440" bIns="45720" rtlCol="0" anchor="ctr"/>
          <a:lstStyle>
            <a:lvl1pPr algn="l">
              <a:defRPr sz="1400">
                <a:solidFill>
                  <a:schemeClr val="bg1"/>
                </a:solidFill>
              </a:defRPr>
            </a:lvl1pPr>
          </a:lstStyle>
          <a:p>
            <a:r>
              <a:rPr lang="en-US" dirty="0" smtClean="0"/>
              <a:t>NSSL Lab Review Feb 25–27, 2015</a:t>
            </a:r>
            <a:endParaRPr lang="en-US" dirty="0"/>
          </a:p>
        </p:txBody>
      </p:sp>
      <p:sp>
        <p:nvSpPr>
          <p:cNvPr id="15" name="Slide Number Placeholder 10"/>
          <p:cNvSpPr>
            <a:spLocks noGrp="1"/>
          </p:cNvSpPr>
          <p:nvPr>
            <p:ph type="sldNum" sz="quarter" idx="4"/>
          </p:nvPr>
        </p:nvSpPr>
        <p:spPr>
          <a:xfrm>
            <a:off x="6836447" y="6452783"/>
            <a:ext cx="2133600" cy="365125"/>
          </a:xfrm>
          <a:prstGeom prst="rect">
            <a:avLst/>
          </a:prstGeom>
        </p:spPr>
        <p:txBody>
          <a:bodyPr vert="horz" lIns="91440" tIns="45720" rIns="91440" bIns="45720" rtlCol="0" anchor="ctr"/>
          <a:lstStyle>
            <a:lvl1pPr algn="r">
              <a:defRPr sz="1400">
                <a:solidFill>
                  <a:schemeClr val="bg1"/>
                </a:solidFill>
                <a:latin typeface="Arial"/>
                <a:cs typeface="Arial"/>
              </a:defRPr>
            </a:lvl1pPr>
          </a:lstStyle>
          <a:p>
            <a:fld id="{2AE81A39-2840-ED4D-A514-D08330109612}" type="slidenum">
              <a:rPr lang="en-US" smtClean="0"/>
              <a:pPr/>
              <a:t>‹#›</a:t>
            </a:fld>
            <a:endParaRPr lang="en-US" dirty="0"/>
          </a:p>
        </p:txBody>
      </p:sp>
      <p:pic>
        <p:nvPicPr>
          <p:cNvPr id="16" name="Picture 15" descr="universal_gold_b.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922" y="6068206"/>
            <a:ext cx="680357" cy="6803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pan1a.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731520"/>
          </a:xfrm>
          <a:prstGeom prst="rect">
            <a:avLst/>
          </a:prstGeom>
        </p:spPr>
      </p:pic>
      <p:pic>
        <p:nvPicPr>
          <p:cNvPr id="11" name="Picture 10" descr="pan1a.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731520"/>
          </a:xfrm>
          <a:prstGeom prst="rect">
            <a:avLst/>
          </a:prstGeom>
        </p:spPr>
      </p:pic>
      <p:sp>
        <p:nvSpPr>
          <p:cNvPr id="12" name="Rectangle 11"/>
          <p:cNvSpPr/>
          <p:nvPr userDrawn="1"/>
        </p:nvSpPr>
        <p:spPr>
          <a:xfrm>
            <a:off x="0" y="6408385"/>
            <a:ext cx="9144000" cy="45392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l"/>
            <a:endParaRPr lang="en-US" dirty="0">
              <a:solidFill>
                <a:schemeClr val="bg1"/>
              </a:solidFill>
            </a:endParaRPr>
          </a:p>
        </p:txBody>
      </p:sp>
      <p:sp>
        <p:nvSpPr>
          <p:cNvPr id="13" name="Footer Placeholder 8"/>
          <p:cNvSpPr>
            <a:spLocks noGrp="1"/>
          </p:cNvSpPr>
          <p:nvPr>
            <p:ph type="ftr" sz="quarter" idx="3"/>
          </p:nvPr>
        </p:nvSpPr>
        <p:spPr>
          <a:xfrm>
            <a:off x="779463" y="6452783"/>
            <a:ext cx="4174404" cy="365125"/>
          </a:xfrm>
          <a:prstGeom prst="rect">
            <a:avLst/>
          </a:prstGeom>
        </p:spPr>
        <p:txBody>
          <a:bodyPr vert="horz" lIns="91440" tIns="45720" rIns="91440" bIns="45720" rtlCol="0" anchor="ctr"/>
          <a:lstStyle>
            <a:lvl1pPr algn="l">
              <a:defRPr sz="1400">
                <a:solidFill>
                  <a:schemeClr val="bg1"/>
                </a:solidFill>
                <a:latin typeface="Arial"/>
                <a:cs typeface="Arial"/>
              </a:defRPr>
            </a:lvl1pPr>
          </a:lstStyle>
          <a:p>
            <a:r>
              <a:rPr lang="en-US" smtClean="0"/>
              <a:t>NSSL Lab Review Feb 25–27, 2015</a:t>
            </a:r>
            <a:endParaRPr lang="en-US" dirty="0"/>
          </a:p>
        </p:txBody>
      </p:sp>
      <p:sp>
        <p:nvSpPr>
          <p:cNvPr id="14" name="Slide Number Placeholder 10"/>
          <p:cNvSpPr>
            <a:spLocks noGrp="1"/>
          </p:cNvSpPr>
          <p:nvPr>
            <p:ph type="sldNum" sz="quarter" idx="4"/>
          </p:nvPr>
        </p:nvSpPr>
        <p:spPr>
          <a:xfrm>
            <a:off x="6836447" y="6452783"/>
            <a:ext cx="2133600" cy="365125"/>
          </a:xfrm>
          <a:prstGeom prst="rect">
            <a:avLst/>
          </a:prstGeom>
        </p:spPr>
        <p:txBody>
          <a:bodyPr vert="horz" lIns="91440" tIns="45720" rIns="91440" bIns="45720" rtlCol="0" anchor="ctr"/>
          <a:lstStyle>
            <a:lvl1pPr algn="r">
              <a:defRPr sz="1400">
                <a:solidFill>
                  <a:schemeClr val="bg1"/>
                </a:solidFill>
                <a:latin typeface="Arial"/>
                <a:cs typeface="Arial"/>
              </a:defRPr>
            </a:lvl1pPr>
          </a:lstStyle>
          <a:p>
            <a:fld id="{2AE81A39-2840-ED4D-A514-D08330109612}" type="slidenum">
              <a:rPr lang="en-US" smtClean="0"/>
              <a:pPr/>
              <a:t>‹#›</a:t>
            </a:fld>
            <a:endParaRPr lang="en-US" dirty="0"/>
          </a:p>
        </p:txBody>
      </p:sp>
      <p:pic>
        <p:nvPicPr>
          <p:cNvPr id="15" name="Picture 14" descr="universal_gold_b.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922" y="6068206"/>
            <a:ext cx="680357" cy="6803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779463" y="295833"/>
            <a:ext cx="7583488" cy="1143000"/>
          </a:xfrm>
          <a:prstGeom prst="rect">
            <a:avLst/>
          </a:prstGeom>
        </p:spPr>
        <p:txBody>
          <a:bodyPr vert="horz" lIns="91440" tIns="45720" rIns="91440" bIns="45720" rtlCol="0" anchor="b" anchorCtr="0">
            <a:normAutofit/>
          </a:bodyPr>
          <a:lstStyle/>
          <a:p>
            <a:r>
              <a:rPr lang="en-US" dirty="0" smtClean="0"/>
              <a:t>Click to edit Master title style</a:t>
            </a:r>
            <a:endParaRPr dirty="0"/>
          </a:p>
        </p:txBody>
      </p:sp>
      <p:sp>
        <p:nvSpPr>
          <p:cNvPr id="5" name="Text Placeholder 2"/>
          <p:cNvSpPr>
            <a:spLocks noGrp="1"/>
          </p:cNvSpPr>
          <p:nvPr>
            <p:ph type="body" idx="1"/>
          </p:nvPr>
        </p:nvSpPr>
        <p:spPr>
          <a:xfrm>
            <a:off x="779463" y="1949824"/>
            <a:ext cx="7583488" cy="400722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Tree>
  </p:cSld>
  <p:clrMap bg1="lt1" tx1="dk1" bg2="lt2" tx2="dk2" accent1="accent1" accent2="accent2" accent3="accent3" accent4="accent4" accent5="accent5" accent6="accent6" hlink="hlink" folHlink="folHlink"/>
  <p:sldLayoutIdLst>
    <p:sldLayoutId id="2147485075" r:id="rId1"/>
    <p:sldLayoutId id="2147485054" r:id="rId2"/>
    <p:sldLayoutId id="2147485055" r:id="rId3"/>
    <p:sldLayoutId id="2147485058" r:id="rId4"/>
    <p:sldLayoutId id="2147485060" r:id="rId5"/>
    <p:sldLayoutId id="2147485062" r:id="rId6"/>
    <p:sldLayoutId id="2147485064" r:id="rId7"/>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hf hdr="0" dt="0"/>
  <p:txStyles>
    <p:titleStyle>
      <a:lvl1pPr algn="l" defTabSz="914400" rtl="0" eaLnBrk="1" latinLnBrk="0" hangingPunct="1">
        <a:spcBef>
          <a:spcPct val="0"/>
        </a:spcBef>
        <a:buNone/>
        <a:defRPr sz="4000" kern="1200">
          <a:solidFill>
            <a:schemeClr val="bg2"/>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ts val="2000"/>
        </a:spcBef>
        <a:buClr>
          <a:schemeClr val="tx1"/>
        </a:buClr>
        <a:buSzPct val="90000"/>
        <a:buFont typeface="Arial"/>
        <a:buChar char="•"/>
        <a:defRPr sz="2200" kern="1200">
          <a:solidFill>
            <a:schemeClr val="tx1">
              <a:lumMod val="90000"/>
              <a:lumOff val="10000"/>
            </a:schemeClr>
          </a:solidFill>
          <a:latin typeface="Arial"/>
          <a:ea typeface="+mn-ea"/>
          <a:cs typeface="Arial"/>
        </a:defRPr>
      </a:lvl1pPr>
      <a:lvl2pPr marL="685800" indent="-336550" algn="l" defTabSz="914400" rtl="0" eaLnBrk="1" latinLnBrk="0" hangingPunct="1">
        <a:spcBef>
          <a:spcPts val="600"/>
        </a:spcBef>
        <a:buClr>
          <a:schemeClr val="tx1"/>
        </a:buClr>
        <a:buSzPct val="90000"/>
        <a:buFont typeface="Arial"/>
        <a:buChar char="•"/>
        <a:defRPr sz="2000" kern="1200">
          <a:solidFill>
            <a:schemeClr val="tx1">
              <a:lumMod val="90000"/>
              <a:lumOff val="10000"/>
            </a:schemeClr>
          </a:solidFill>
          <a:latin typeface="Arial"/>
          <a:ea typeface="+mn-ea"/>
          <a:cs typeface="Arial"/>
        </a:defRPr>
      </a:lvl2pPr>
      <a:lvl3pPr marL="1035050" indent="-349250" algn="l" defTabSz="914400" rtl="0" eaLnBrk="1" latinLnBrk="0" hangingPunct="1">
        <a:spcBef>
          <a:spcPts val="600"/>
        </a:spcBef>
        <a:buClr>
          <a:schemeClr val="tx1"/>
        </a:buClr>
        <a:buSzPct val="90000"/>
        <a:buFont typeface="Arial"/>
        <a:buChar char="•"/>
        <a:defRPr sz="1800" kern="1200">
          <a:solidFill>
            <a:schemeClr val="tx1">
              <a:lumMod val="90000"/>
              <a:lumOff val="10000"/>
            </a:schemeClr>
          </a:solidFill>
          <a:latin typeface="Arial"/>
          <a:ea typeface="+mn-ea"/>
          <a:cs typeface="Arial"/>
        </a:defRPr>
      </a:lvl3pPr>
      <a:lvl4pPr marL="1371600" indent="-336550" algn="l" defTabSz="914400" rtl="0" eaLnBrk="1" latinLnBrk="0" hangingPunct="1">
        <a:spcBef>
          <a:spcPts val="600"/>
        </a:spcBef>
        <a:buClr>
          <a:schemeClr val="tx1"/>
        </a:buClr>
        <a:buSzPct val="90000"/>
        <a:buFont typeface="Arial"/>
        <a:buChar char="•"/>
        <a:defRPr sz="1800" kern="1200">
          <a:solidFill>
            <a:schemeClr val="tx1">
              <a:lumMod val="90000"/>
              <a:lumOff val="10000"/>
            </a:schemeClr>
          </a:solidFill>
          <a:latin typeface="Arial"/>
          <a:ea typeface="+mn-ea"/>
          <a:cs typeface="Arial"/>
        </a:defRPr>
      </a:lvl4pPr>
      <a:lvl5pPr marL="1720850" indent="-349250" algn="l" defTabSz="914400" rtl="0" eaLnBrk="1" latinLnBrk="0" hangingPunct="1">
        <a:spcBef>
          <a:spcPts val="600"/>
        </a:spcBef>
        <a:buClr>
          <a:schemeClr val="tx1"/>
        </a:buClr>
        <a:buSzPct val="90000"/>
        <a:buFont typeface="Arial"/>
        <a:buChar char="•"/>
        <a:defRPr sz="1800" kern="1200">
          <a:solidFill>
            <a:schemeClr val="tx1">
              <a:lumMod val="90000"/>
              <a:lumOff val="10000"/>
            </a:schemeClr>
          </a:solidFill>
          <a:latin typeface="Arial"/>
          <a:ea typeface="+mn-ea"/>
          <a:cs typeface="Arial"/>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1" Type="http://schemas.openxmlformats.org/officeDocument/2006/relationships/image" Target="../media/image22.png"/><Relationship Id="rId12" Type="http://schemas.openxmlformats.org/officeDocument/2006/relationships/image" Target="../media/image23.png"/><Relationship Id="rId13" Type="http://schemas.openxmlformats.org/officeDocument/2006/relationships/image" Target="../media/image24.png"/><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21.png"/></Relationships>
</file>

<file path=ppt/slides/_rels/slide4.xml.rels><?xml version="1.0" encoding="UTF-8" standalone="yes"?>
<Relationships xmlns="http://schemas.openxmlformats.org/package/2006/relationships"><Relationship Id="rId11" Type="http://schemas.openxmlformats.org/officeDocument/2006/relationships/image" Target="../media/image32.png"/><Relationship Id="rId12" Type="http://schemas.openxmlformats.org/officeDocument/2006/relationships/image" Target="../media/image33.png"/><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jpeg"/><Relationship Id="rId10" Type="http://schemas.microsoft.com/office/2007/relationships/hdphoto" Target="../media/hdphoto1.wdp"/></Relationships>
</file>

<file path=ppt/slides/_rels/slide5.xml.rels><?xml version="1.0" encoding="UTF-8" standalone="yes"?>
<Relationships xmlns="http://schemas.openxmlformats.org/package/2006/relationships"><Relationship Id="rId9" Type="http://schemas.openxmlformats.org/officeDocument/2006/relationships/image" Target="../media/image39.png"/><Relationship Id="rId20" Type="http://schemas.openxmlformats.org/officeDocument/2006/relationships/image" Target="../media/image46.png"/><Relationship Id="rId21" Type="http://schemas.openxmlformats.org/officeDocument/2006/relationships/image" Target="../media/image47.png"/><Relationship Id="rId22" Type="http://schemas.openxmlformats.org/officeDocument/2006/relationships/image" Target="../media/image48.png"/><Relationship Id="rId23" Type="http://schemas.openxmlformats.org/officeDocument/2006/relationships/image" Target="../media/image49.png"/><Relationship Id="rId24" Type="http://schemas.openxmlformats.org/officeDocument/2006/relationships/image" Target="../media/image50.jpeg"/><Relationship Id="rId25" Type="http://schemas.microsoft.com/office/2007/relationships/hdphoto" Target="../media/hdphoto3.wdp"/><Relationship Id="rId10" Type="http://schemas.openxmlformats.org/officeDocument/2006/relationships/image" Target="../media/image40.png"/><Relationship Id="rId11" Type="http://schemas.openxmlformats.org/officeDocument/2006/relationships/image" Target="../media/image41.png"/><Relationship Id="rId12" Type="http://schemas.openxmlformats.org/officeDocument/2006/relationships/image" Target="../media/image42.png"/><Relationship Id="rId13" Type="http://schemas.openxmlformats.org/officeDocument/2006/relationships/image" Target="../media/image43.png"/><Relationship Id="rId14" Type="http://schemas.openxmlformats.org/officeDocument/2006/relationships/image" Target="../media/image44.jpg"/><Relationship Id="rId15" Type="http://schemas.openxmlformats.org/officeDocument/2006/relationships/image" Target="../media/image45.jpg"/><Relationship Id="rId16" Type="http://schemas.openxmlformats.org/officeDocument/2006/relationships/image" Target="../media/image26.png"/><Relationship Id="rId17" Type="http://schemas.openxmlformats.org/officeDocument/2006/relationships/image" Target="../media/image27.png"/><Relationship Id="rId18" Type="http://schemas.openxmlformats.org/officeDocument/2006/relationships/image" Target="../media/image28.png"/><Relationship Id="rId19" Type="http://schemas.openxmlformats.org/officeDocument/2006/relationships/image" Target="../media/image29.png"/><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jpeg"/><Relationship Id="rId6" Type="http://schemas.microsoft.com/office/2007/relationships/hdphoto" Target="../media/hdphoto2.wdp"/><Relationship Id="rId7" Type="http://schemas.openxmlformats.org/officeDocument/2006/relationships/image" Target="../media/image37.png"/><Relationship Id="rId8" Type="http://schemas.openxmlformats.org/officeDocument/2006/relationships/image" Target="../media/image38.png"/></Relationships>
</file>

<file path=ppt/slides/_rels/slide6.xml.rels><?xml version="1.0" encoding="UTF-8" standalone="yes"?>
<Relationships xmlns="http://schemas.openxmlformats.org/package/2006/relationships"><Relationship Id="rId11" Type="http://schemas.openxmlformats.org/officeDocument/2006/relationships/image" Target="../media/image59.png"/><Relationship Id="rId12" Type="http://schemas.openxmlformats.org/officeDocument/2006/relationships/image" Target="../media/image60.jpeg"/><Relationship Id="rId13" Type="http://schemas.microsoft.com/office/2007/relationships/hdphoto" Target="../media/hdphoto4.wdp"/><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56.png"/><Relationship Id="rId9" Type="http://schemas.openxmlformats.org/officeDocument/2006/relationships/image" Target="../media/image57.png"/><Relationship Id="rId10" Type="http://schemas.openxmlformats.org/officeDocument/2006/relationships/image" Target="../media/image5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0" y="4275299"/>
            <a:ext cx="9143999" cy="1320073"/>
          </a:xfrm>
        </p:spPr>
        <p:txBody>
          <a:bodyPr/>
          <a:lstStyle/>
          <a:p>
            <a:r>
              <a:rPr lang="en-US" dirty="0" smtClean="0">
                <a:latin typeface="Abadi MT Condensed Light"/>
                <a:cs typeface="Abadi MT Condensed Light"/>
              </a:rPr>
              <a:t>Bridging research and operations: SPC interactions and field experiments</a:t>
            </a:r>
            <a:endParaRPr lang="en-US" dirty="0">
              <a:latin typeface="Abadi MT Condensed Light"/>
              <a:cs typeface="Abadi MT Condensed Light"/>
            </a:endParaRPr>
          </a:p>
        </p:txBody>
      </p:sp>
      <p:sp>
        <p:nvSpPr>
          <p:cNvPr id="8" name="Subtitle 7"/>
          <p:cNvSpPr>
            <a:spLocks noGrp="1"/>
          </p:cNvSpPr>
          <p:nvPr>
            <p:ph type="subTitle" idx="1"/>
          </p:nvPr>
        </p:nvSpPr>
        <p:spPr>
          <a:xfrm>
            <a:off x="4599214" y="5530787"/>
            <a:ext cx="4544786" cy="1275971"/>
          </a:xfrm>
        </p:spPr>
        <p:txBody>
          <a:bodyPr/>
          <a:lstStyle/>
          <a:p>
            <a:r>
              <a:rPr lang="en-US" sz="1800" dirty="0" smtClean="0">
                <a:latin typeface="Abadi MT Condensed Light"/>
                <a:cs typeface="Abadi MT Condensed Light"/>
              </a:rPr>
              <a:t>Dr. Michael Coniglio (FRDD)</a:t>
            </a:r>
            <a:endParaRPr lang="en-US" dirty="0" smtClean="0">
              <a:latin typeface="Abadi MT Condensed Light"/>
              <a:cs typeface="Abadi MT Condensed Light"/>
            </a:endParaRPr>
          </a:p>
          <a:p>
            <a:r>
              <a:rPr lang="en-US" sz="1600" dirty="0" smtClean="0">
                <a:latin typeface="Abadi MT Condensed Light"/>
                <a:cs typeface="Abadi MT Condensed Light"/>
              </a:rPr>
              <a:t>February 25–27, 2015 </a:t>
            </a:r>
          </a:p>
          <a:p>
            <a:pPr>
              <a:lnSpc>
                <a:spcPct val="110000"/>
              </a:lnSpc>
            </a:pPr>
            <a:r>
              <a:rPr lang="en-US" sz="1600" dirty="0" smtClean="0">
                <a:latin typeface="Abadi MT Condensed Light"/>
                <a:cs typeface="Abadi MT Condensed Light"/>
              </a:rPr>
              <a:t>National Weather Center</a:t>
            </a:r>
          </a:p>
          <a:p>
            <a:pPr>
              <a:lnSpc>
                <a:spcPct val="110000"/>
              </a:lnSpc>
            </a:pPr>
            <a:r>
              <a:rPr lang="en-US" sz="1600" dirty="0" smtClean="0">
                <a:latin typeface="Abadi MT Condensed Light"/>
                <a:cs typeface="Abadi MT Condensed Light"/>
              </a:rPr>
              <a:t>Norman, Oklahoma</a:t>
            </a:r>
            <a:endParaRPr lang="en-US" sz="1600" dirty="0">
              <a:latin typeface="Abadi MT Condensed Light"/>
              <a:cs typeface="Abadi MT Condensed Light"/>
            </a:endParaRPr>
          </a:p>
        </p:txBody>
      </p:sp>
    </p:spTree>
    <p:extLst>
      <p:ext uri="{BB962C8B-B14F-4D97-AF65-F5344CB8AC3E}">
        <p14:creationId xmlns:p14="http://schemas.microsoft.com/office/powerpoint/2010/main" val="3438858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r>
              <a:rPr lang="en-US" dirty="0" smtClean="0">
                <a:latin typeface="Arial"/>
                <a:cs typeface="Arial"/>
              </a:rPr>
              <a:t>NSSL Lab Review Feb 25–27, 2015</a:t>
            </a:r>
            <a:endParaRPr lang="en-US" dirty="0">
              <a:latin typeface="Arial"/>
              <a:cs typeface="Arial"/>
            </a:endParaRPr>
          </a:p>
        </p:txBody>
      </p:sp>
      <p:sp>
        <p:nvSpPr>
          <p:cNvPr id="5" name="Slide Number Placeholder 4"/>
          <p:cNvSpPr>
            <a:spLocks noGrp="1"/>
          </p:cNvSpPr>
          <p:nvPr>
            <p:ph type="sldNum" sz="quarter" idx="4"/>
          </p:nvPr>
        </p:nvSpPr>
        <p:spPr/>
        <p:txBody>
          <a:bodyPr/>
          <a:lstStyle/>
          <a:p>
            <a:fld id="{2AE81A39-2840-ED4D-A514-D08330109612}" type="slidenum">
              <a:rPr lang="en-US" smtClean="0">
                <a:latin typeface="Arial"/>
                <a:cs typeface="Arial"/>
              </a:rPr>
              <a:pPr/>
              <a:t>2</a:t>
            </a:fld>
            <a:endParaRPr lang="en-US" dirty="0">
              <a:latin typeface="Arial"/>
              <a:cs typeface="Arial"/>
            </a:endParaRPr>
          </a:p>
        </p:txBody>
      </p:sp>
      <p:sp>
        <p:nvSpPr>
          <p:cNvPr id="8" name="Title 1"/>
          <p:cNvSpPr>
            <a:spLocks noGrp="1"/>
          </p:cNvSpPr>
          <p:nvPr>
            <p:ph type="title"/>
          </p:nvPr>
        </p:nvSpPr>
        <p:spPr>
          <a:xfrm>
            <a:off x="399165" y="224485"/>
            <a:ext cx="8566289" cy="1143000"/>
          </a:xfrm>
        </p:spPr>
        <p:txBody>
          <a:bodyPr>
            <a:normAutofit fontScale="90000"/>
          </a:bodyPr>
          <a:lstStyle/>
          <a:p>
            <a:r>
              <a:rPr lang="en-US" dirty="0" smtClean="0"/>
              <a:t>non-HWT collaborations with forecasters</a:t>
            </a:r>
            <a:endParaRPr lang="en-US" dirty="0"/>
          </a:p>
        </p:txBody>
      </p:sp>
      <p:sp>
        <p:nvSpPr>
          <p:cNvPr id="9" name="Content Placeholder 2"/>
          <p:cNvSpPr>
            <a:spLocks noGrp="1"/>
          </p:cNvSpPr>
          <p:nvPr>
            <p:ph idx="1"/>
          </p:nvPr>
        </p:nvSpPr>
        <p:spPr>
          <a:xfrm>
            <a:off x="201473" y="1390648"/>
            <a:ext cx="7823339" cy="1268302"/>
          </a:xfrm>
        </p:spPr>
        <p:txBody>
          <a:bodyPr>
            <a:noAutofit/>
          </a:bodyPr>
          <a:lstStyle/>
          <a:p>
            <a:pPr marL="0" indent="0">
              <a:buNone/>
            </a:pPr>
            <a:r>
              <a:rPr lang="en-US" sz="1800" b="1" dirty="0" smtClean="0"/>
              <a:t>Many behind-the-scenes collaborations outside the HWT within NSSL</a:t>
            </a:r>
          </a:p>
          <a:p>
            <a:pPr marL="349250" lvl="1" indent="0">
              <a:buNone/>
            </a:pPr>
            <a:r>
              <a:rPr lang="en-US" sz="1800" b="1" dirty="0"/>
              <a:t> </a:t>
            </a:r>
            <a:endParaRPr lang="en-US" sz="1800" b="1" dirty="0" smtClean="0"/>
          </a:p>
        </p:txBody>
      </p:sp>
      <p:sp>
        <p:nvSpPr>
          <p:cNvPr id="10" name="Footer Placeholder 3"/>
          <p:cNvSpPr txBox="1">
            <a:spLocks/>
          </p:cNvSpPr>
          <p:nvPr/>
        </p:nvSpPr>
        <p:spPr>
          <a:xfrm>
            <a:off x="664747" y="6002113"/>
            <a:ext cx="4174404"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NSSL Lab Review Feb 25–27, 2015</a:t>
            </a:r>
            <a:endParaRPr lang="en-US" dirty="0"/>
          </a:p>
        </p:txBody>
      </p:sp>
      <p:sp>
        <p:nvSpPr>
          <p:cNvPr id="11" name="TextBox 10"/>
          <p:cNvSpPr txBox="1"/>
          <p:nvPr/>
        </p:nvSpPr>
        <p:spPr>
          <a:xfrm>
            <a:off x="-8194" y="1858487"/>
            <a:ext cx="7351473" cy="1077218"/>
          </a:xfrm>
          <a:prstGeom prst="rect">
            <a:avLst/>
          </a:prstGeom>
          <a:noFill/>
        </p:spPr>
        <p:txBody>
          <a:bodyPr wrap="square" rtlCol="0">
            <a:spAutoFit/>
          </a:bodyPr>
          <a:lstStyle/>
          <a:p>
            <a:pPr marL="285750" indent="-285750">
              <a:buFont typeface="Arial"/>
              <a:buChar char="•"/>
            </a:pPr>
            <a:r>
              <a:rPr lang="en-US" sz="1600" dirty="0" smtClean="0">
                <a:latin typeface="Arial"/>
                <a:cs typeface="Arial"/>
              </a:rPr>
              <a:t>Example: Forecast </a:t>
            </a:r>
            <a:r>
              <a:rPr lang="en-US" sz="1600" dirty="0">
                <a:latin typeface="Arial"/>
                <a:cs typeface="Arial"/>
              </a:rPr>
              <a:t>model behavior during cold-season </a:t>
            </a:r>
            <a:r>
              <a:rPr lang="en-US" sz="1600" dirty="0" smtClean="0">
                <a:latin typeface="Arial"/>
                <a:cs typeface="Arial"/>
              </a:rPr>
              <a:t>nocturnal tornadoes</a:t>
            </a:r>
          </a:p>
          <a:p>
            <a:endParaRPr lang="en-US" sz="1600" dirty="0" smtClean="0">
              <a:latin typeface="Arial"/>
              <a:cs typeface="Arial"/>
            </a:endParaRPr>
          </a:p>
          <a:p>
            <a:pPr marL="285750" indent="-285750">
              <a:buFont typeface="Arial"/>
              <a:buChar char="•"/>
            </a:pPr>
            <a:r>
              <a:rPr lang="en-US" sz="1600" dirty="0" smtClean="0">
                <a:latin typeface="Arial"/>
                <a:cs typeface="Arial"/>
              </a:rPr>
              <a:t>Hard to distinguish from null events…difficult problem for SPC</a:t>
            </a:r>
            <a:endParaRPr lang="en-US" sz="1600" dirty="0">
              <a:latin typeface="Arial"/>
              <a:cs typeface="Arial"/>
            </a:endParaRPr>
          </a:p>
          <a:p>
            <a:pPr marL="285750" indent="-285750">
              <a:buFont typeface="Arial"/>
              <a:buChar char="•"/>
            </a:pPr>
            <a:endParaRPr lang="en-US" sz="1600" dirty="0"/>
          </a:p>
        </p:txBody>
      </p:sp>
      <p:grpSp>
        <p:nvGrpSpPr>
          <p:cNvPr id="12" name="Group 11"/>
          <p:cNvGrpSpPr/>
          <p:nvPr/>
        </p:nvGrpSpPr>
        <p:grpSpPr>
          <a:xfrm>
            <a:off x="4429596" y="2978540"/>
            <a:ext cx="2598289" cy="1534901"/>
            <a:chOff x="293921" y="3392060"/>
            <a:chExt cx="2598289" cy="1534901"/>
          </a:xfrm>
        </p:grpSpPr>
        <p:pic>
          <p:nvPicPr>
            <p:cNvPr id="13" name="Picture 12" descr="refl_wzeta_700.png"/>
            <p:cNvPicPr>
              <a:picLocks noChangeAspect="1"/>
            </p:cNvPicPr>
            <p:nvPr/>
          </p:nvPicPr>
          <p:blipFill rotWithShape="1">
            <a:blip r:embed="rId3">
              <a:extLst>
                <a:ext uri="{28A0092B-C50C-407E-A947-70E740481C1C}">
                  <a14:useLocalDpi xmlns:a14="http://schemas.microsoft.com/office/drawing/2010/main" val="0"/>
                </a:ext>
              </a:extLst>
            </a:blip>
            <a:srcRect r="10222"/>
            <a:stretch/>
          </p:blipFill>
          <p:spPr>
            <a:xfrm>
              <a:off x="293921" y="3392060"/>
              <a:ext cx="2598289" cy="1534901"/>
            </a:xfrm>
            <a:prstGeom prst="rect">
              <a:avLst/>
            </a:prstGeom>
          </p:spPr>
        </p:pic>
        <p:sp>
          <p:nvSpPr>
            <p:cNvPr id="14" name="TextBox 13"/>
            <p:cNvSpPr txBox="1"/>
            <p:nvPr/>
          </p:nvSpPr>
          <p:spPr>
            <a:xfrm>
              <a:off x="1843274" y="3418456"/>
              <a:ext cx="1039768" cy="338554"/>
            </a:xfrm>
            <a:prstGeom prst="rect">
              <a:avLst/>
            </a:prstGeom>
            <a:solidFill>
              <a:schemeClr val="tx1"/>
            </a:solidFill>
          </p:spPr>
          <p:txBody>
            <a:bodyPr wrap="none" rtlCol="0">
              <a:spAutoFit/>
            </a:bodyPr>
            <a:lstStyle/>
            <a:p>
              <a:r>
                <a:rPr lang="en-US" sz="1600" dirty="0" smtClean="0">
                  <a:solidFill>
                    <a:srgbClr val="FFFFFF"/>
                  </a:solidFill>
                  <a:latin typeface="Arial"/>
                  <a:cs typeface="Arial"/>
                </a:rPr>
                <a:t>4-km grid</a:t>
              </a:r>
              <a:endParaRPr lang="en-US" sz="1600" dirty="0">
                <a:solidFill>
                  <a:srgbClr val="FFFFFF"/>
                </a:solidFill>
                <a:latin typeface="Arial"/>
                <a:cs typeface="Arial"/>
              </a:endParaRPr>
            </a:p>
          </p:txBody>
        </p:sp>
      </p:grpSp>
      <p:grpSp>
        <p:nvGrpSpPr>
          <p:cNvPr id="15" name="Group 14"/>
          <p:cNvGrpSpPr/>
          <p:nvPr/>
        </p:nvGrpSpPr>
        <p:grpSpPr>
          <a:xfrm>
            <a:off x="4429596" y="4507045"/>
            <a:ext cx="2598289" cy="1551879"/>
            <a:chOff x="4386781" y="3795182"/>
            <a:chExt cx="2598289" cy="1551879"/>
          </a:xfrm>
        </p:grpSpPr>
        <p:pic>
          <p:nvPicPr>
            <p:cNvPr id="16" name="Picture 15" descr="refl_wzeta_64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6781" y="3795182"/>
              <a:ext cx="2598289" cy="1551879"/>
            </a:xfrm>
            <a:prstGeom prst="rect">
              <a:avLst/>
            </a:prstGeom>
          </p:spPr>
        </p:pic>
        <p:sp>
          <p:nvSpPr>
            <p:cNvPr id="17" name="TextBox 16"/>
            <p:cNvSpPr txBox="1"/>
            <p:nvPr/>
          </p:nvSpPr>
          <p:spPr>
            <a:xfrm>
              <a:off x="5936134" y="3841882"/>
              <a:ext cx="1039768" cy="338554"/>
            </a:xfrm>
            <a:prstGeom prst="rect">
              <a:avLst/>
            </a:prstGeom>
            <a:solidFill>
              <a:schemeClr val="tx1"/>
            </a:solidFill>
          </p:spPr>
          <p:txBody>
            <a:bodyPr wrap="none" rtlCol="0">
              <a:spAutoFit/>
            </a:bodyPr>
            <a:lstStyle/>
            <a:p>
              <a:r>
                <a:rPr lang="en-US" sz="1600" dirty="0">
                  <a:solidFill>
                    <a:srgbClr val="FFFFFF"/>
                  </a:solidFill>
                  <a:latin typeface="Arial"/>
                  <a:cs typeface="Arial"/>
                </a:rPr>
                <a:t>1</a:t>
              </a:r>
              <a:r>
                <a:rPr lang="en-US" sz="1600" dirty="0" smtClean="0">
                  <a:solidFill>
                    <a:srgbClr val="FFFFFF"/>
                  </a:solidFill>
                  <a:latin typeface="Arial"/>
                  <a:cs typeface="Arial"/>
                </a:rPr>
                <a:t>-km grid</a:t>
              </a:r>
              <a:endParaRPr lang="en-US" sz="1600" dirty="0">
                <a:solidFill>
                  <a:srgbClr val="FFFFFF"/>
                </a:solidFill>
                <a:latin typeface="Arial"/>
                <a:cs typeface="Arial"/>
              </a:endParaRPr>
            </a:p>
          </p:txBody>
        </p:sp>
      </p:grpSp>
      <p:sp>
        <p:nvSpPr>
          <p:cNvPr id="18" name="TextBox 17"/>
          <p:cNvSpPr txBox="1"/>
          <p:nvPr/>
        </p:nvSpPr>
        <p:spPr>
          <a:xfrm>
            <a:off x="7018717" y="4571298"/>
            <a:ext cx="1750639" cy="954107"/>
          </a:xfrm>
          <a:prstGeom prst="rect">
            <a:avLst/>
          </a:prstGeom>
          <a:solidFill>
            <a:schemeClr val="tx1">
              <a:alpha val="90000"/>
            </a:schemeClr>
          </a:solidFill>
        </p:spPr>
        <p:txBody>
          <a:bodyPr wrap="square" rtlCol="0">
            <a:spAutoFit/>
          </a:bodyPr>
          <a:lstStyle/>
          <a:p>
            <a:r>
              <a:rPr lang="en-US" sz="1400" dirty="0" smtClean="0">
                <a:solidFill>
                  <a:schemeClr val="bg1"/>
                </a:solidFill>
                <a:latin typeface="Arial"/>
                <a:cs typeface="Arial"/>
              </a:rPr>
              <a:t>high-resolution needed to capture </a:t>
            </a:r>
            <a:r>
              <a:rPr lang="en-US" sz="1400" dirty="0" err="1" smtClean="0">
                <a:solidFill>
                  <a:schemeClr val="bg1"/>
                </a:solidFill>
                <a:latin typeface="Arial"/>
                <a:cs typeface="Arial"/>
              </a:rPr>
              <a:t>tornadic</a:t>
            </a:r>
            <a:r>
              <a:rPr lang="en-US" sz="1400" dirty="0" smtClean="0">
                <a:solidFill>
                  <a:schemeClr val="bg1"/>
                </a:solidFill>
                <a:latin typeface="Arial"/>
                <a:cs typeface="Arial"/>
              </a:rPr>
              <a:t> storm at night</a:t>
            </a:r>
            <a:endParaRPr lang="en-US" sz="1400" dirty="0">
              <a:solidFill>
                <a:schemeClr val="bg1"/>
              </a:solidFill>
              <a:latin typeface="Arial"/>
              <a:cs typeface="Arial"/>
            </a:endParaRPr>
          </a:p>
        </p:txBody>
      </p:sp>
      <p:sp>
        <p:nvSpPr>
          <p:cNvPr id="19" name="Oval 18"/>
          <p:cNvSpPr/>
          <p:nvPr/>
        </p:nvSpPr>
        <p:spPr>
          <a:xfrm>
            <a:off x="6179045" y="5004996"/>
            <a:ext cx="605057" cy="628071"/>
          </a:xfrm>
          <a:prstGeom prst="ellipse">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6179045" y="3441865"/>
            <a:ext cx="605057" cy="628071"/>
          </a:xfrm>
          <a:prstGeom prst="ellipse">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descr="Screen Shot 2015-01-15 at 6.16.0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839" y="3289434"/>
            <a:ext cx="3538633" cy="2219367"/>
          </a:xfrm>
          <a:prstGeom prst="rect">
            <a:avLst/>
          </a:prstGeom>
        </p:spPr>
      </p:pic>
      <p:sp>
        <p:nvSpPr>
          <p:cNvPr id="22" name="Oval 21"/>
          <p:cNvSpPr/>
          <p:nvPr/>
        </p:nvSpPr>
        <p:spPr>
          <a:xfrm>
            <a:off x="2304838" y="3749678"/>
            <a:ext cx="379110" cy="368411"/>
          </a:xfrm>
          <a:prstGeom prst="ellipse">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rotWithShape="1">
          <a:blip r:embed="rId6"/>
          <a:srcRect l="58554" t="25604" r="10060" b="37643"/>
          <a:stretch/>
        </p:blipFill>
        <p:spPr>
          <a:xfrm>
            <a:off x="7413191" y="2751762"/>
            <a:ext cx="1431061" cy="1251537"/>
          </a:xfrm>
          <a:prstGeom prst="rect">
            <a:avLst/>
          </a:prstGeom>
        </p:spPr>
      </p:pic>
      <p:sp>
        <p:nvSpPr>
          <p:cNvPr id="24" name="TextBox 23"/>
          <p:cNvSpPr txBox="1"/>
          <p:nvPr/>
        </p:nvSpPr>
        <p:spPr>
          <a:xfrm>
            <a:off x="4942659" y="2714436"/>
            <a:ext cx="1530387" cy="338554"/>
          </a:xfrm>
          <a:prstGeom prst="rect">
            <a:avLst/>
          </a:prstGeom>
          <a:solidFill>
            <a:schemeClr val="tx1"/>
          </a:solidFill>
        </p:spPr>
        <p:txBody>
          <a:bodyPr wrap="none" rtlCol="0">
            <a:spAutoFit/>
          </a:bodyPr>
          <a:lstStyle/>
          <a:p>
            <a:r>
              <a:rPr lang="en-US" sz="1600" dirty="0" smtClean="0">
                <a:solidFill>
                  <a:srgbClr val="FFFFFF"/>
                </a:solidFill>
                <a:latin typeface="Arial"/>
                <a:cs typeface="Arial"/>
              </a:rPr>
              <a:t>Model forecast</a:t>
            </a:r>
            <a:endParaRPr lang="en-US" sz="1600" dirty="0">
              <a:solidFill>
                <a:srgbClr val="FFFFFF"/>
              </a:solidFill>
              <a:latin typeface="Arial"/>
              <a:cs typeface="Arial"/>
            </a:endParaRPr>
          </a:p>
        </p:txBody>
      </p:sp>
      <p:sp>
        <p:nvSpPr>
          <p:cNvPr id="25" name="TextBox 24"/>
          <p:cNvSpPr txBox="1"/>
          <p:nvPr/>
        </p:nvSpPr>
        <p:spPr>
          <a:xfrm>
            <a:off x="869207" y="2951641"/>
            <a:ext cx="2351625" cy="338554"/>
          </a:xfrm>
          <a:prstGeom prst="rect">
            <a:avLst/>
          </a:prstGeom>
          <a:solidFill>
            <a:schemeClr val="tx1"/>
          </a:solidFill>
        </p:spPr>
        <p:txBody>
          <a:bodyPr wrap="none" rtlCol="0">
            <a:spAutoFit/>
          </a:bodyPr>
          <a:lstStyle/>
          <a:p>
            <a:r>
              <a:rPr lang="en-US" sz="1600" dirty="0" smtClean="0">
                <a:solidFill>
                  <a:srgbClr val="FFFFFF"/>
                </a:solidFill>
                <a:latin typeface="Arial"/>
                <a:cs typeface="Arial"/>
              </a:rPr>
              <a:t>Observed radar 1:15am</a:t>
            </a:r>
            <a:endParaRPr lang="en-US" sz="1600" dirty="0">
              <a:solidFill>
                <a:srgbClr val="FFFFFF"/>
              </a:solidFill>
              <a:latin typeface="Arial"/>
              <a:cs typeface="Arial"/>
            </a:endParaRPr>
          </a:p>
        </p:txBody>
      </p:sp>
      <p:sp>
        <p:nvSpPr>
          <p:cNvPr id="26" name="TextBox 25"/>
          <p:cNvSpPr txBox="1"/>
          <p:nvPr/>
        </p:nvSpPr>
        <p:spPr>
          <a:xfrm>
            <a:off x="7235239" y="3745685"/>
            <a:ext cx="1817437" cy="646331"/>
          </a:xfrm>
          <a:prstGeom prst="rect">
            <a:avLst/>
          </a:prstGeom>
          <a:solidFill>
            <a:schemeClr val="bg1">
              <a:alpha val="90000"/>
            </a:schemeClr>
          </a:solidFill>
        </p:spPr>
        <p:txBody>
          <a:bodyPr wrap="square" rtlCol="0">
            <a:spAutoFit/>
          </a:bodyPr>
          <a:lstStyle/>
          <a:p>
            <a:r>
              <a:rPr lang="en-US" sz="1200" dirty="0" smtClean="0">
                <a:latin typeface="Arial"/>
                <a:cs typeface="Arial"/>
              </a:rPr>
              <a:t>Ariel Cohen</a:t>
            </a:r>
          </a:p>
          <a:p>
            <a:r>
              <a:rPr lang="en-US" sz="1200" dirty="0" smtClean="0">
                <a:latin typeface="Arial"/>
                <a:cs typeface="Arial"/>
              </a:rPr>
              <a:t>SPC forecaster/formerly NWS Jackson, MS</a:t>
            </a:r>
            <a:endParaRPr lang="en-US" sz="1200" dirty="0">
              <a:latin typeface="Arial"/>
              <a:cs typeface="Arial"/>
            </a:endParaRPr>
          </a:p>
        </p:txBody>
      </p:sp>
      <p:sp>
        <p:nvSpPr>
          <p:cNvPr id="27" name="TextBox 26"/>
          <p:cNvSpPr txBox="1"/>
          <p:nvPr/>
        </p:nvSpPr>
        <p:spPr>
          <a:xfrm>
            <a:off x="2389963" y="4153635"/>
            <a:ext cx="1718071" cy="523220"/>
          </a:xfrm>
          <a:prstGeom prst="rect">
            <a:avLst/>
          </a:prstGeom>
          <a:solidFill>
            <a:schemeClr val="tx1">
              <a:alpha val="90000"/>
            </a:schemeClr>
          </a:solidFill>
        </p:spPr>
        <p:txBody>
          <a:bodyPr wrap="square" rtlCol="0">
            <a:spAutoFit/>
          </a:bodyPr>
          <a:lstStyle/>
          <a:p>
            <a:r>
              <a:rPr lang="en-US" sz="1400" dirty="0" smtClean="0">
                <a:solidFill>
                  <a:schemeClr val="bg1"/>
                </a:solidFill>
                <a:latin typeface="Arial"/>
                <a:cs typeface="Arial"/>
              </a:rPr>
              <a:t>strong (EF-3) tornado, 20 injuries</a:t>
            </a:r>
            <a:endParaRPr lang="en-US" sz="1400" dirty="0">
              <a:solidFill>
                <a:schemeClr val="bg1"/>
              </a:solidFill>
              <a:latin typeface="Arial"/>
              <a:cs typeface="Arial"/>
            </a:endParaRPr>
          </a:p>
        </p:txBody>
      </p:sp>
      <p:cxnSp>
        <p:nvCxnSpPr>
          <p:cNvPr id="28" name="Straight Arrow Connector 27"/>
          <p:cNvCxnSpPr/>
          <p:nvPr/>
        </p:nvCxnSpPr>
        <p:spPr>
          <a:xfrm flipH="1">
            <a:off x="1028284" y="3321945"/>
            <a:ext cx="1378154" cy="1859835"/>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rot="18349834">
            <a:off x="1088214" y="3960339"/>
            <a:ext cx="962421" cy="307777"/>
          </a:xfrm>
          <a:prstGeom prst="rect">
            <a:avLst/>
          </a:prstGeom>
          <a:solidFill>
            <a:schemeClr val="tx1">
              <a:alpha val="90000"/>
            </a:schemeClr>
          </a:solidFill>
        </p:spPr>
        <p:txBody>
          <a:bodyPr wrap="square" rtlCol="0">
            <a:spAutoFit/>
          </a:bodyPr>
          <a:lstStyle/>
          <a:p>
            <a:r>
              <a:rPr lang="en-US" sz="1400" dirty="0" smtClean="0">
                <a:solidFill>
                  <a:schemeClr val="bg1"/>
                </a:solidFill>
                <a:latin typeface="Arial"/>
                <a:cs typeface="Arial"/>
              </a:rPr>
              <a:t>300 miles</a:t>
            </a:r>
            <a:endParaRPr lang="en-US" sz="1400" dirty="0">
              <a:solidFill>
                <a:schemeClr val="bg1"/>
              </a:solidFill>
              <a:latin typeface="Arial"/>
              <a:cs typeface="Arial"/>
            </a:endParaRPr>
          </a:p>
        </p:txBody>
      </p:sp>
      <p:sp>
        <p:nvSpPr>
          <p:cNvPr id="30" name="TextBox 29"/>
          <p:cNvSpPr txBox="1"/>
          <p:nvPr/>
        </p:nvSpPr>
        <p:spPr>
          <a:xfrm>
            <a:off x="5689599" y="5705318"/>
            <a:ext cx="1338285" cy="430887"/>
          </a:xfrm>
          <a:prstGeom prst="rect">
            <a:avLst/>
          </a:prstGeom>
          <a:solidFill>
            <a:schemeClr val="tx1">
              <a:alpha val="50000"/>
            </a:schemeClr>
          </a:solidFill>
        </p:spPr>
        <p:txBody>
          <a:bodyPr wrap="square" lIns="0" tIns="0" rIns="0" bIns="0" rtlCol="0">
            <a:spAutoFit/>
          </a:bodyPr>
          <a:lstStyle/>
          <a:p>
            <a:r>
              <a:rPr lang="en-US" sz="1400" i="1" dirty="0" smtClean="0">
                <a:solidFill>
                  <a:schemeClr val="accent1">
                    <a:lumMod val="40000"/>
                    <a:lumOff val="60000"/>
                  </a:schemeClr>
                </a:solidFill>
                <a:latin typeface="Arial"/>
                <a:cs typeface="Arial"/>
              </a:rPr>
              <a:t>storm w/column of rotation (blue)</a:t>
            </a:r>
            <a:endParaRPr lang="en-US" sz="1400" i="1" dirty="0">
              <a:solidFill>
                <a:schemeClr val="accent1">
                  <a:lumMod val="40000"/>
                  <a:lumOff val="60000"/>
                </a:schemeClr>
              </a:solidFill>
              <a:latin typeface="Arial"/>
              <a:cs typeface="Arial"/>
            </a:endParaRPr>
          </a:p>
        </p:txBody>
      </p:sp>
      <p:sp>
        <p:nvSpPr>
          <p:cNvPr id="31" name="TextBox 30"/>
          <p:cNvSpPr txBox="1"/>
          <p:nvPr/>
        </p:nvSpPr>
        <p:spPr>
          <a:xfrm>
            <a:off x="4518496" y="4079950"/>
            <a:ext cx="2617959" cy="215444"/>
          </a:xfrm>
          <a:prstGeom prst="rect">
            <a:avLst/>
          </a:prstGeom>
          <a:solidFill>
            <a:schemeClr val="tx1">
              <a:alpha val="50000"/>
            </a:schemeClr>
          </a:solidFill>
        </p:spPr>
        <p:txBody>
          <a:bodyPr wrap="none" lIns="0" tIns="0" rIns="0" bIns="0" rtlCol="0">
            <a:spAutoFit/>
          </a:bodyPr>
          <a:lstStyle/>
          <a:p>
            <a:r>
              <a:rPr lang="en-US" sz="1400" i="1" dirty="0" smtClean="0">
                <a:solidFill>
                  <a:schemeClr val="accent1">
                    <a:lumMod val="40000"/>
                    <a:lumOff val="60000"/>
                  </a:schemeClr>
                </a:solidFill>
                <a:latin typeface="Arial"/>
                <a:cs typeface="Arial"/>
              </a:rPr>
              <a:t>line of storms, but no storm here</a:t>
            </a:r>
            <a:endParaRPr lang="en-US" sz="1400" i="1" dirty="0">
              <a:solidFill>
                <a:schemeClr val="accent1">
                  <a:lumMod val="40000"/>
                  <a:lumOff val="60000"/>
                </a:schemeClr>
              </a:solidFill>
              <a:latin typeface="Arial"/>
              <a:cs typeface="Arial"/>
            </a:endParaRPr>
          </a:p>
        </p:txBody>
      </p:sp>
      <p:pic>
        <p:nvPicPr>
          <p:cNvPr id="32" name="Picture 31"/>
          <p:cNvPicPr>
            <a:picLocks noChangeAspect="1"/>
          </p:cNvPicPr>
          <p:nvPr/>
        </p:nvPicPr>
        <p:blipFill>
          <a:blip r:embed="rId7"/>
          <a:stretch>
            <a:fillRect/>
          </a:stretch>
        </p:blipFill>
        <p:spPr>
          <a:xfrm>
            <a:off x="7289276" y="1766251"/>
            <a:ext cx="1531542" cy="730229"/>
          </a:xfrm>
          <a:prstGeom prst="rect">
            <a:avLst/>
          </a:prstGeom>
        </p:spPr>
      </p:pic>
      <p:cxnSp>
        <p:nvCxnSpPr>
          <p:cNvPr id="33" name="Straight Arrow Connector 32"/>
          <p:cNvCxnSpPr/>
          <p:nvPr/>
        </p:nvCxnSpPr>
        <p:spPr>
          <a:xfrm flipH="1" flipV="1">
            <a:off x="6721732" y="3943530"/>
            <a:ext cx="206371" cy="174559"/>
          </a:xfrm>
          <a:prstGeom prst="straightConnector1">
            <a:avLst/>
          </a:prstGeom>
          <a:ln>
            <a:solidFill>
              <a:schemeClr val="accent1">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711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3" presetClass="entr" presetSubtype="10" fill="hold" grpId="1"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linds(horizontal)">
                                      <p:cBhvr>
                                        <p:cTn id="25" dur="500"/>
                                        <p:tgtEl>
                                          <p:spTgt spid="29"/>
                                        </p:tgtEl>
                                      </p:cBhvr>
                                    </p:animEffect>
                                  </p:childTnLst>
                                </p:cTn>
                              </p:par>
                              <p:par>
                                <p:cTn id="26" presetID="3" presetClass="entr" presetSubtype="1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linds(horizontal)">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linds(horizontal)">
                                      <p:cBhvr>
                                        <p:cTn id="33" dur="500"/>
                                        <p:tgtEl>
                                          <p:spTgt spid="22"/>
                                        </p:tgtEl>
                                      </p:cBhvr>
                                    </p:animEffect>
                                  </p:childTnLst>
                                </p:cTn>
                              </p:par>
                              <p:par>
                                <p:cTn id="34" presetID="1" presetClass="entr" presetSubtype="0"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par>
                                <p:cTn id="42" presetID="3" presetClass="entr" presetSubtype="10"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linds(horizontal)">
                                      <p:cBhvr>
                                        <p:cTn id="44" dur="500"/>
                                        <p:tgtEl>
                                          <p:spTgt spid="31"/>
                                        </p:tgtEl>
                                      </p:cBhvr>
                                    </p:animEffect>
                                  </p:child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3" presetClass="entr" presetSubtype="1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blinds(horizontal)">
                                      <p:cBhvr>
                                        <p:cTn id="6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8" grpId="0" animBg="1"/>
      <p:bldP spid="19" grpId="0" animBg="1"/>
      <p:bldP spid="20" grpId="0" animBg="1"/>
      <p:bldP spid="22" grpId="0" animBg="1"/>
      <p:bldP spid="24" grpId="0" animBg="1"/>
      <p:bldP spid="25" grpId="0" animBg="1"/>
      <p:bldP spid="25" grpId="1" animBg="1"/>
      <p:bldP spid="26" grpId="0" animBg="1"/>
      <p:bldP spid="27" grpId="0" animBg="1"/>
      <p:bldP spid="29" grpId="0" animBg="1"/>
      <p:bldP spid="29" grpId="1" animBg="1"/>
      <p:bldP spid="30" grpId="0" animBg="1"/>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r>
              <a:rPr lang="en-US" dirty="0" smtClean="0">
                <a:latin typeface="Arial"/>
                <a:cs typeface="Arial"/>
              </a:rPr>
              <a:t>NSSL Lab Review Feb 25–27, 2015</a:t>
            </a:r>
            <a:endParaRPr lang="en-US" dirty="0">
              <a:latin typeface="Arial"/>
              <a:cs typeface="Arial"/>
            </a:endParaRPr>
          </a:p>
        </p:txBody>
      </p:sp>
      <p:sp>
        <p:nvSpPr>
          <p:cNvPr id="5" name="Slide Number Placeholder 4"/>
          <p:cNvSpPr>
            <a:spLocks noGrp="1"/>
          </p:cNvSpPr>
          <p:nvPr>
            <p:ph type="sldNum" sz="quarter" idx="4"/>
          </p:nvPr>
        </p:nvSpPr>
        <p:spPr/>
        <p:txBody>
          <a:bodyPr/>
          <a:lstStyle/>
          <a:p>
            <a:fld id="{2AE81A39-2840-ED4D-A514-D08330109612}" type="slidenum">
              <a:rPr lang="en-US" smtClean="0">
                <a:latin typeface="Arial"/>
                <a:cs typeface="Arial"/>
              </a:rPr>
              <a:pPr/>
              <a:t>3</a:t>
            </a:fld>
            <a:endParaRPr lang="en-US" dirty="0">
              <a:latin typeface="Arial"/>
              <a:cs typeface="Arial"/>
            </a:endParaRPr>
          </a:p>
        </p:txBody>
      </p:sp>
      <p:pic>
        <p:nvPicPr>
          <p:cNvPr id="11" name="Picture 9" descr="KSGF_1230UTC.png"/>
          <p:cNvPicPr>
            <a:picLocks noChangeAspect="1"/>
          </p:cNvPicPr>
          <p:nvPr/>
        </p:nvPicPr>
        <p:blipFill rotWithShape="1">
          <a:blip r:embed="rId3">
            <a:extLst>
              <a:ext uri="{28A0092B-C50C-407E-A947-70E740481C1C}">
                <a14:useLocalDpi xmlns:a14="http://schemas.microsoft.com/office/drawing/2010/main" val="0"/>
              </a:ext>
            </a:extLst>
          </a:blip>
          <a:srcRect l="7270" r="-384"/>
          <a:stretch/>
        </p:blipFill>
        <p:spPr bwMode="auto">
          <a:xfrm>
            <a:off x="7657070" y="751023"/>
            <a:ext cx="1457630" cy="1287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a:stretch>
            <a:fillRect/>
          </a:stretch>
        </p:blipFill>
        <p:spPr>
          <a:xfrm>
            <a:off x="2439840" y="1803710"/>
            <a:ext cx="1984080" cy="1481937"/>
          </a:xfrm>
          <a:prstGeom prst="rect">
            <a:avLst/>
          </a:prstGeom>
        </p:spPr>
      </p:pic>
      <p:sp>
        <p:nvSpPr>
          <p:cNvPr id="13" name="TextBox 12"/>
          <p:cNvSpPr txBox="1"/>
          <p:nvPr/>
        </p:nvSpPr>
        <p:spPr>
          <a:xfrm>
            <a:off x="185426" y="1206870"/>
            <a:ext cx="7713973" cy="353943"/>
          </a:xfrm>
          <a:prstGeom prst="rect">
            <a:avLst/>
          </a:prstGeom>
          <a:noFill/>
        </p:spPr>
        <p:txBody>
          <a:bodyPr wrap="square" rtlCol="0">
            <a:spAutoFit/>
          </a:bodyPr>
          <a:lstStyle/>
          <a:p>
            <a:r>
              <a:rPr lang="en-US" sz="1700" dirty="0" smtClean="0">
                <a:latin typeface="Arial"/>
                <a:cs typeface="Arial"/>
              </a:rPr>
              <a:t>Studies of storm systems that produce non-tornadic high winds and </a:t>
            </a:r>
            <a:r>
              <a:rPr lang="en-US" sz="1700" b="1" dirty="0" err="1" smtClean="0">
                <a:solidFill>
                  <a:srgbClr val="FF0000"/>
                </a:solidFill>
                <a:latin typeface="Arial"/>
                <a:cs typeface="Arial"/>
              </a:rPr>
              <a:t>Derechos</a:t>
            </a:r>
            <a:endParaRPr lang="en-US" sz="1700" b="1" dirty="0" smtClean="0">
              <a:solidFill>
                <a:srgbClr val="FF0000"/>
              </a:solidFill>
              <a:latin typeface="Arial"/>
              <a:cs typeface="Arial"/>
            </a:endParaRPr>
          </a:p>
        </p:txBody>
      </p:sp>
      <p:pic>
        <p:nvPicPr>
          <p:cNvPr id="15" name="Picture 14" descr="Screen Shot 2013-01-24 at 9.00.28 PM.png"/>
          <p:cNvPicPr>
            <a:picLocks noChangeAspect="1"/>
          </p:cNvPicPr>
          <p:nvPr/>
        </p:nvPicPr>
        <p:blipFill rotWithShape="1">
          <a:blip r:embed="rId5">
            <a:extLst>
              <a:ext uri="{28A0092B-C50C-407E-A947-70E740481C1C}">
                <a14:useLocalDpi xmlns:a14="http://schemas.microsoft.com/office/drawing/2010/main" val="0"/>
              </a:ext>
            </a:extLst>
          </a:blip>
          <a:srcRect l="1083" t="27438" r="56458" b="27553"/>
          <a:stretch/>
        </p:blipFill>
        <p:spPr>
          <a:xfrm>
            <a:off x="335252" y="1810878"/>
            <a:ext cx="2200895" cy="1474769"/>
          </a:xfrm>
          <a:prstGeom prst="rect">
            <a:avLst/>
          </a:prstGeom>
        </p:spPr>
      </p:pic>
      <p:pic>
        <p:nvPicPr>
          <p:cNvPr id="16" name="Picture 15" descr="Screen shot 2015-01-14 at 12.28.06 PM.png"/>
          <p:cNvPicPr>
            <a:picLocks noChangeAspect="1"/>
          </p:cNvPicPr>
          <p:nvPr/>
        </p:nvPicPr>
        <p:blipFill rotWithShape="1">
          <a:blip r:embed="rId6">
            <a:extLst>
              <a:ext uri="{28A0092B-C50C-407E-A947-70E740481C1C}">
                <a14:useLocalDpi xmlns:a14="http://schemas.microsoft.com/office/drawing/2010/main" val="0"/>
              </a:ext>
            </a:extLst>
          </a:blip>
          <a:srcRect t="334" b="55454"/>
          <a:stretch/>
        </p:blipFill>
        <p:spPr>
          <a:xfrm>
            <a:off x="416048" y="3420203"/>
            <a:ext cx="4186466" cy="355698"/>
          </a:xfrm>
          <a:prstGeom prst="rect">
            <a:avLst/>
          </a:prstGeom>
        </p:spPr>
      </p:pic>
      <p:pic>
        <p:nvPicPr>
          <p:cNvPr id="17" name="Picture 16" descr="Screen shot 2015-01-14 at 12.29.19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1533" y="3489826"/>
            <a:ext cx="609434" cy="231027"/>
          </a:xfrm>
          <a:prstGeom prst="rect">
            <a:avLst/>
          </a:prstGeom>
        </p:spPr>
      </p:pic>
      <p:sp>
        <p:nvSpPr>
          <p:cNvPr id="20" name="TextBox 19"/>
          <p:cNvSpPr txBox="1"/>
          <p:nvPr/>
        </p:nvSpPr>
        <p:spPr>
          <a:xfrm>
            <a:off x="1455784" y="1552206"/>
            <a:ext cx="2396747" cy="338554"/>
          </a:xfrm>
          <a:prstGeom prst="rect">
            <a:avLst/>
          </a:prstGeom>
          <a:solidFill>
            <a:schemeClr val="bg1">
              <a:alpha val="90000"/>
            </a:schemeClr>
          </a:solidFill>
        </p:spPr>
        <p:txBody>
          <a:bodyPr wrap="square" rtlCol="0">
            <a:spAutoFit/>
          </a:bodyPr>
          <a:lstStyle/>
          <a:p>
            <a:r>
              <a:rPr lang="en-US" sz="1600" b="1" dirty="0" smtClean="0">
                <a:solidFill>
                  <a:srgbClr val="FF0000"/>
                </a:solidFill>
                <a:latin typeface="Arial"/>
                <a:cs typeface="Arial"/>
              </a:rPr>
              <a:t>June 29, 2012 Derecho</a:t>
            </a:r>
            <a:endParaRPr lang="en-US" sz="1600" b="1" dirty="0">
              <a:solidFill>
                <a:srgbClr val="FF0000"/>
              </a:solidFill>
              <a:latin typeface="Arial"/>
              <a:cs typeface="Arial"/>
            </a:endParaRPr>
          </a:p>
        </p:txBody>
      </p:sp>
      <p:pic>
        <p:nvPicPr>
          <p:cNvPr id="28" name="Picture 27"/>
          <p:cNvPicPr>
            <a:picLocks noChangeAspect="1"/>
          </p:cNvPicPr>
          <p:nvPr/>
        </p:nvPicPr>
        <p:blipFill>
          <a:blip r:embed="rId8"/>
          <a:stretch>
            <a:fillRect/>
          </a:stretch>
        </p:blipFill>
        <p:spPr>
          <a:xfrm flipH="1">
            <a:off x="7969605" y="2129765"/>
            <a:ext cx="1072424" cy="1429900"/>
          </a:xfrm>
          <a:prstGeom prst="rect">
            <a:avLst/>
          </a:prstGeom>
        </p:spPr>
      </p:pic>
      <p:sp>
        <p:nvSpPr>
          <p:cNvPr id="29" name="TextBox 28"/>
          <p:cNvSpPr txBox="1"/>
          <p:nvPr/>
        </p:nvSpPr>
        <p:spPr>
          <a:xfrm>
            <a:off x="7720008" y="3238317"/>
            <a:ext cx="1250039" cy="400110"/>
          </a:xfrm>
          <a:prstGeom prst="rect">
            <a:avLst/>
          </a:prstGeom>
          <a:solidFill>
            <a:schemeClr val="bg1">
              <a:alpha val="90000"/>
            </a:schemeClr>
          </a:solidFill>
        </p:spPr>
        <p:txBody>
          <a:bodyPr wrap="square" rtlCol="0">
            <a:spAutoFit/>
          </a:bodyPr>
          <a:lstStyle/>
          <a:p>
            <a:r>
              <a:rPr lang="en-US" sz="1000" dirty="0" smtClean="0">
                <a:latin typeface="Arial"/>
                <a:cs typeface="Arial"/>
              </a:rPr>
              <a:t>Steve </a:t>
            </a:r>
            <a:r>
              <a:rPr lang="en-US" sz="1000" dirty="0" err="1" smtClean="0">
                <a:latin typeface="Arial"/>
                <a:cs typeface="Arial"/>
              </a:rPr>
              <a:t>Corfidi</a:t>
            </a:r>
            <a:r>
              <a:rPr lang="en-US" sz="1000" dirty="0" smtClean="0">
                <a:latin typeface="Arial"/>
                <a:cs typeface="Arial"/>
              </a:rPr>
              <a:t>, SPC lead forecaster</a:t>
            </a:r>
          </a:p>
        </p:txBody>
      </p:sp>
      <p:sp>
        <p:nvSpPr>
          <p:cNvPr id="30" name="TextBox 29"/>
          <p:cNvSpPr txBox="1"/>
          <p:nvPr/>
        </p:nvSpPr>
        <p:spPr>
          <a:xfrm>
            <a:off x="78934" y="2684319"/>
            <a:ext cx="1517701" cy="553998"/>
          </a:xfrm>
          <a:prstGeom prst="rect">
            <a:avLst/>
          </a:prstGeom>
          <a:solidFill>
            <a:schemeClr val="bg1">
              <a:alpha val="85000"/>
            </a:schemeClr>
          </a:solidFill>
        </p:spPr>
        <p:txBody>
          <a:bodyPr wrap="square" rtlCol="0">
            <a:spAutoFit/>
          </a:bodyPr>
          <a:lstStyle/>
          <a:p>
            <a:r>
              <a:rPr lang="en-US" sz="1000" dirty="0" smtClean="0">
                <a:latin typeface="Arial"/>
                <a:cs typeface="Arial"/>
              </a:rPr>
              <a:t>severe weather reports (</a:t>
            </a:r>
            <a:r>
              <a:rPr lang="en-US" sz="1000" dirty="0" smtClean="0">
                <a:solidFill>
                  <a:srgbClr val="0000FF"/>
                </a:solidFill>
                <a:latin typeface="Arial"/>
                <a:cs typeface="Arial"/>
              </a:rPr>
              <a:t>wind</a:t>
            </a:r>
            <a:r>
              <a:rPr lang="en-US" sz="1000" dirty="0" smtClean="0">
                <a:latin typeface="Arial"/>
                <a:cs typeface="Arial"/>
              </a:rPr>
              <a:t>, </a:t>
            </a:r>
            <a:r>
              <a:rPr lang="en-US" sz="1000" dirty="0" smtClean="0">
                <a:solidFill>
                  <a:srgbClr val="008000"/>
                </a:solidFill>
                <a:latin typeface="Arial"/>
                <a:cs typeface="Arial"/>
              </a:rPr>
              <a:t>hail</a:t>
            </a:r>
            <a:r>
              <a:rPr lang="en-US" sz="1000" dirty="0" smtClean="0">
                <a:latin typeface="Arial"/>
                <a:cs typeface="Arial"/>
              </a:rPr>
              <a:t>, </a:t>
            </a:r>
            <a:r>
              <a:rPr lang="en-US" sz="1000" dirty="0" smtClean="0">
                <a:solidFill>
                  <a:srgbClr val="FF0000"/>
                </a:solidFill>
                <a:latin typeface="Arial"/>
                <a:cs typeface="Arial"/>
              </a:rPr>
              <a:t>tornado</a:t>
            </a:r>
          </a:p>
          <a:p>
            <a:r>
              <a:rPr lang="en-US" sz="1000" dirty="0" smtClean="0">
                <a:latin typeface="Arial"/>
                <a:cs typeface="Arial"/>
              </a:rPr>
              <a:t>    - very high wind)</a:t>
            </a:r>
            <a:endParaRPr lang="en-US" sz="1000" dirty="0">
              <a:latin typeface="Arial"/>
              <a:cs typeface="Arial"/>
            </a:endParaRPr>
          </a:p>
        </p:txBody>
      </p:sp>
      <p:sp>
        <p:nvSpPr>
          <p:cNvPr id="31" name="Rectangle 30"/>
          <p:cNvSpPr>
            <a:spLocks noChangeAspect="1"/>
          </p:cNvSpPr>
          <p:nvPr/>
        </p:nvSpPr>
        <p:spPr>
          <a:xfrm>
            <a:off x="185427" y="3088673"/>
            <a:ext cx="78215" cy="85315"/>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itle 1"/>
          <p:cNvSpPr>
            <a:spLocks noGrp="1"/>
          </p:cNvSpPr>
          <p:nvPr>
            <p:ph type="title"/>
          </p:nvPr>
        </p:nvSpPr>
        <p:spPr>
          <a:xfrm>
            <a:off x="351190" y="80114"/>
            <a:ext cx="8566289" cy="1143000"/>
          </a:xfrm>
        </p:spPr>
        <p:txBody>
          <a:bodyPr>
            <a:normAutofit/>
          </a:bodyPr>
          <a:lstStyle/>
          <a:p>
            <a:r>
              <a:rPr lang="en-US" sz="3000" dirty="0" smtClean="0"/>
              <a:t>non-HWT collaborations with forecasters</a:t>
            </a:r>
            <a:endParaRPr lang="en-US" sz="3000" dirty="0"/>
          </a:p>
        </p:txBody>
      </p:sp>
      <p:sp>
        <p:nvSpPr>
          <p:cNvPr id="2" name="TextBox 1"/>
          <p:cNvSpPr txBox="1"/>
          <p:nvPr/>
        </p:nvSpPr>
        <p:spPr>
          <a:xfrm>
            <a:off x="5089248" y="3857286"/>
            <a:ext cx="3828231" cy="738664"/>
          </a:xfrm>
          <a:prstGeom prst="rect">
            <a:avLst/>
          </a:prstGeom>
          <a:noFill/>
        </p:spPr>
        <p:txBody>
          <a:bodyPr wrap="square" rtlCol="0">
            <a:spAutoFit/>
          </a:bodyPr>
          <a:lstStyle/>
          <a:p>
            <a:r>
              <a:rPr lang="en-US" sz="1400" dirty="0" smtClean="0">
                <a:latin typeface="Arial"/>
                <a:cs typeface="Arial"/>
              </a:rPr>
              <a:t>limit to very long-lived, large storm systems w/internal jet streams, bowing leading edge</a:t>
            </a:r>
          </a:p>
          <a:p>
            <a:endParaRPr lang="en-US" sz="1400" dirty="0" smtClean="0">
              <a:latin typeface="Arial"/>
              <a:cs typeface="Arial"/>
            </a:endParaRPr>
          </a:p>
        </p:txBody>
      </p:sp>
      <p:pic>
        <p:nvPicPr>
          <p:cNvPr id="33" name="Picture 32"/>
          <p:cNvPicPr>
            <a:picLocks noChangeAspect="1"/>
          </p:cNvPicPr>
          <p:nvPr/>
        </p:nvPicPr>
        <p:blipFill>
          <a:blip r:embed="rId9"/>
          <a:stretch>
            <a:fillRect/>
          </a:stretch>
        </p:blipFill>
        <p:spPr>
          <a:xfrm>
            <a:off x="4456325" y="1803711"/>
            <a:ext cx="995084" cy="1481937"/>
          </a:xfrm>
          <a:prstGeom prst="rect">
            <a:avLst/>
          </a:prstGeom>
        </p:spPr>
      </p:pic>
      <p:pic>
        <p:nvPicPr>
          <p:cNvPr id="34" name="Picture 33"/>
          <p:cNvPicPr>
            <a:picLocks noChangeAspect="1"/>
          </p:cNvPicPr>
          <p:nvPr/>
        </p:nvPicPr>
        <p:blipFill rotWithShape="1">
          <a:blip r:embed="rId10"/>
          <a:srcRect l="51974" t="17701" r="8687" b="51063"/>
          <a:stretch/>
        </p:blipFill>
        <p:spPr>
          <a:xfrm>
            <a:off x="263642" y="3974367"/>
            <a:ext cx="1781882" cy="991802"/>
          </a:xfrm>
          <a:prstGeom prst="rect">
            <a:avLst/>
          </a:prstGeom>
        </p:spPr>
      </p:pic>
      <p:pic>
        <p:nvPicPr>
          <p:cNvPr id="35" name="Picture 34"/>
          <p:cNvPicPr>
            <a:picLocks noChangeAspect="1"/>
          </p:cNvPicPr>
          <p:nvPr/>
        </p:nvPicPr>
        <p:blipFill rotWithShape="1">
          <a:blip r:embed="rId11"/>
          <a:srcRect l="60639" t="19471" r="6209" b="45767"/>
          <a:stretch/>
        </p:blipFill>
        <p:spPr>
          <a:xfrm>
            <a:off x="2124417" y="3912321"/>
            <a:ext cx="1379419" cy="1013976"/>
          </a:xfrm>
          <a:prstGeom prst="rect">
            <a:avLst/>
          </a:prstGeom>
        </p:spPr>
      </p:pic>
      <p:sp>
        <p:nvSpPr>
          <p:cNvPr id="36" name="TextBox 35"/>
          <p:cNvSpPr txBox="1"/>
          <p:nvPr/>
        </p:nvSpPr>
        <p:spPr>
          <a:xfrm>
            <a:off x="87428" y="4737888"/>
            <a:ext cx="2027524" cy="261610"/>
          </a:xfrm>
          <a:prstGeom prst="rect">
            <a:avLst/>
          </a:prstGeom>
          <a:solidFill>
            <a:schemeClr val="bg1">
              <a:alpha val="90000"/>
            </a:schemeClr>
          </a:solidFill>
        </p:spPr>
        <p:txBody>
          <a:bodyPr wrap="none" rtlCol="0">
            <a:spAutoFit/>
          </a:bodyPr>
          <a:lstStyle/>
          <a:p>
            <a:r>
              <a:rPr lang="en-US" sz="1100" dirty="0" smtClean="0">
                <a:latin typeface="Arial"/>
                <a:cs typeface="Arial"/>
              </a:rPr>
              <a:t>June 12-13, 2013 “Derecho”?</a:t>
            </a:r>
            <a:endParaRPr lang="en-US" sz="1100" dirty="0">
              <a:latin typeface="Arial"/>
              <a:cs typeface="Arial"/>
            </a:endParaRPr>
          </a:p>
        </p:txBody>
      </p:sp>
      <p:sp>
        <p:nvSpPr>
          <p:cNvPr id="37" name="TextBox 36"/>
          <p:cNvSpPr txBox="1"/>
          <p:nvPr/>
        </p:nvSpPr>
        <p:spPr>
          <a:xfrm>
            <a:off x="2082980" y="4721277"/>
            <a:ext cx="1429311" cy="261610"/>
          </a:xfrm>
          <a:prstGeom prst="rect">
            <a:avLst/>
          </a:prstGeom>
          <a:solidFill>
            <a:schemeClr val="bg1">
              <a:alpha val="90000"/>
            </a:schemeClr>
          </a:solidFill>
        </p:spPr>
        <p:txBody>
          <a:bodyPr wrap="square" rtlCol="0">
            <a:spAutoFit/>
          </a:bodyPr>
          <a:lstStyle/>
          <a:p>
            <a:r>
              <a:rPr lang="en-US" sz="1100" dirty="0" smtClean="0">
                <a:latin typeface="Arial"/>
                <a:cs typeface="Arial"/>
              </a:rPr>
              <a:t>Is this a “Derecho”?</a:t>
            </a:r>
            <a:endParaRPr lang="en-US" sz="1100" dirty="0">
              <a:latin typeface="Arial"/>
              <a:cs typeface="Arial"/>
            </a:endParaRPr>
          </a:p>
        </p:txBody>
      </p:sp>
      <p:pic>
        <p:nvPicPr>
          <p:cNvPr id="38" name="Picture 37"/>
          <p:cNvPicPr>
            <a:picLocks noChangeAspect="1"/>
          </p:cNvPicPr>
          <p:nvPr/>
        </p:nvPicPr>
        <p:blipFill rotWithShape="1">
          <a:blip r:embed="rId12"/>
          <a:srcRect l="68058" t="21236" r="4971" b="49294"/>
          <a:stretch/>
        </p:blipFill>
        <p:spPr>
          <a:xfrm>
            <a:off x="3557489" y="3924009"/>
            <a:ext cx="1157255" cy="886521"/>
          </a:xfrm>
          <a:prstGeom prst="rect">
            <a:avLst/>
          </a:prstGeom>
        </p:spPr>
      </p:pic>
      <p:sp>
        <p:nvSpPr>
          <p:cNvPr id="39" name="TextBox 38"/>
          <p:cNvSpPr txBox="1"/>
          <p:nvPr/>
        </p:nvSpPr>
        <p:spPr>
          <a:xfrm>
            <a:off x="3512292" y="4719480"/>
            <a:ext cx="1199335" cy="261610"/>
          </a:xfrm>
          <a:prstGeom prst="rect">
            <a:avLst/>
          </a:prstGeom>
          <a:solidFill>
            <a:schemeClr val="bg1">
              <a:alpha val="90000"/>
            </a:schemeClr>
          </a:solidFill>
        </p:spPr>
        <p:txBody>
          <a:bodyPr wrap="square" rtlCol="0">
            <a:spAutoFit/>
          </a:bodyPr>
          <a:lstStyle/>
          <a:p>
            <a:r>
              <a:rPr lang="en-US" sz="1100" dirty="0" smtClean="0">
                <a:latin typeface="Arial"/>
                <a:cs typeface="Arial"/>
              </a:rPr>
              <a:t>How about this? </a:t>
            </a:r>
            <a:endParaRPr lang="en-US" sz="1100" dirty="0">
              <a:latin typeface="Arial"/>
              <a:cs typeface="Arial"/>
            </a:endParaRPr>
          </a:p>
        </p:txBody>
      </p:sp>
      <p:sp>
        <p:nvSpPr>
          <p:cNvPr id="14" name="TextBox 13"/>
          <p:cNvSpPr txBox="1"/>
          <p:nvPr/>
        </p:nvSpPr>
        <p:spPr>
          <a:xfrm>
            <a:off x="5089248" y="4615597"/>
            <a:ext cx="3938093" cy="1600438"/>
          </a:xfrm>
          <a:prstGeom prst="rect">
            <a:avLst/>
          </a:prstGeom>
          <a:solidFill>
            <a:schemeClr val="bg1">
              <a:alpha val="86000"/>
            </a:schemeClr>
          </a:solidFill>
          <a:ln w="12700">
            <a:solidFill>
              <a:schemeClr val="tx1"/>
            </a:solidFill>
          </a:ln>
        </p:spPr>
        <p:txBody>
          <a:bodyPr wrap="square" rtlCol="0">
            <a:spAutoFit/>
          </a:bodyPr>
          <a:lstStyle/>
          <a:p>
            <a:r>
              <a:rPr lang="en-US" sz="1400" b="1" i="1" dirty="0">
                <a:latin typeface="Arial"/>
                <a:cs typeface="Arial"/>
              </a:rPr>
              <a:t>Aided by Steve’s 30+ years of operational forecasting and many years of research on derechos,</a:t>
            </a:r>
          </a:p>
          <a:p>
            <a:endParaRPr lang="en-US" sz="1400" dirty="0" smtClean="0">
              <a:latin typeface="Arial"/>
              <a:cs typeface="Arial"/>
            </a:endParaRPr>
          </a:p>
          <a:p>
            <a:r>
              <a:rPr lang="en-US" sz="1400" dirty="0" smtClean="0">
                <a:latin typeface="Arial"/>
                <a:cs typeface="Arial"/>
              </a:rPr>
              <a:t>incl. three NSSL-led publications on derechos and storm systems w/SPC collaboration since 2009 </a:t>
            </a:r>
            <a:endParaRPr lang="en-US" sz="1400" dirty="0">
              <a:latin typeface="Arial"/>
              <a:cs typeface="Arial"/>
            </a:endParaRPr>
          </a:p>
        </p:txBody>
      </p:sp>
      <p:pic>
        <p:nvPicPr>
          <p:cNvPr id="3" name="Picture 2" descr="Screen shot 2015-02-02 at 2.49.02 PM.png"/>
          <p:cNvPicPr>
            <a:picLocks noChangeAspect="1"/>
          </p:cNvPicPr>
          <p:nvPr/>
        </p:nvPicPr>
        <p:blipFill rotWithShape="1">
          <a:blip r:embed="rId13">
            <a:extLst>
              <a:ext uri="{28A0092B-C50C-407E-A947-70E740481C1C}">
                <a14:useLocalDpi xmlns:a14="http://schemas.microsoft.com/office/drawing/2010/main" val="0"/>
              </a:ext>
            </a:extLst>
          </a:blip>
          <a:srcRect t="12458" b="1666"/>
          <a:stretch/>
        </p:blipFill>
        <p:spPr>
          <a:xfrm>
            <a:off x="5714999" y="2640617"/>
            <a:ext cx="1942071" cy="997810"/>
          </a:xfrm>
          <a:prstGeom prst="rect">
            <a:avLst/>
          </a:prstGeom>
        </p:spPr>
      </p:pic>
      <p:sp>
        <p:nvSpPr>
          <p:cNvPr id="45" name="TextBox 44"/>
          <p:cNvSpPr txBox="1"/>
          <p:nvPr/>
        </p:nvSpPr>
        <p:spPr>
          <a:xfrm>
            <a:off x="5635553" y="1707934"/>
            <a:ext cx="2266316" cy="784830"/>
          </a:xfrm>
          <a:prstGeom prst="rect">
            <a:avLst/>
          </a:prstGeom>
          <a:solidFill>
            <a:schemeClr val="bg1">
              <a:alpha val="76000"/>
            </a:schemeClr>
          </a:solidFill>
        </p:spPr>
        <p:txBody>
          <a:bodyPr wrap="square" rIns="0" bIns="0" rtlCol="0">
            <a:spAutoFit/>
          </a:bodyPr>
          <a:lstStyle/>
          <a:p>
            <a:r>
              <a:rPr lang="en-US" sz="1200" dirty="0" smtClean="0">
                <a:latin typeface="Arial"/>
                <a:cs typeface="Arial"/>
              </a:rPr>
              <a:t>Media confusion &amp; outdated definition led to Steve </a:t>
            </a:r>
            <a:r>
              <a:rPr lang="en-US" sz="1200" dirty="0" err="1" smtClean="0">
                <a:latin typeface="Arial"/>
                <a:cs typeface="Arial"/>
              </a:rPr>
              <a:t>Corfidi</a:t>
            </a:r>
            <a:r>
              <a:rPr lang="en-US" sz="1200" dirty="0" smtClean="0">
                <a:latin typeface="Arial"/>
                <a:cs typeface="Arial"/>
              </a:rPr>
              <a:t> and NSSL to propose new derecho definition</a:t>
            </a:r>
            <a:endParaRPr lang="en-US" sz="1200" dirty="0">
              <a:latin typeface="Arial"/>
              <a:cs typeface="Arial"/>
            </a:endParaRPr>
          </a:p>
        </p:txBody>
      </p:sp>
      <p:sp>
        <p:nvSpPr>
          <p:cNvPr id="46" name="TextBox 45"/>
          <p:cNvSpPr txBox="1"/>
          <p:nvPr/>
        </p:nvSpPr>
        <p:spPr>
          <a:xfrm>
            <a:off x="205478" y="5125098"/>
            <a:ext cx="4526200" cy="907941"/>
          </a:xfrm>
          <a:prstGeom prst="rect">
            <a:avLst/>
          </a:prstGeom>
          <a:solidFill>
            <a:schemeClr val="bg1">
              <a:alpha val="76000"/>
            </a:schemeClr>
          </a:solidFill>
          <a:ln w="12700">
            <a:solidFill>
              <a:schemeClr val="tx1"/>
            </a:solidFill>
          </a:ln>
          <a:effectLst/>
        </p:spPr>
        <p:txBody>
          <a:bodyPr wrap="square" rIns="0" bIns="0" rtlCol="0">
            <a:spAutoFit/>
          </a:bodyPr>
          <a:lstStyle/>
          <a:p>
            <a:r>
              <a:rPr lang="en-US" sz="1400" dirty="0" smtClean="0">
                <a:latin typeface="Arial"/>
                <a:cs typeface="Arial"/>
              </a:rPr>
              <a:t>Derecho definition last refined 30 years ago, but our reporting and radar networks are much improved….</a:t>
            </a:r>
          </a:p>
          <a:p>
            <a:endParaRPr lang="en-US" sz="1400" dirty="0" smtClean="0">
              <a:latin typeface="Arial"/>
              <a:cs typeface="Arial"/>
            </a:endParaRPr>
          </a:p>
          <a:p>
            <a:r>
              <a:rPr lang="en-US" sz="1400" b="1" i="1" dirty="0" smtClean="0">
                <a:latin typeface="Arial"/>
                <a:cs typeface="Arial"/>
              </a:rPr>
              <a:t>too many storm systems could be called derechos</a:t>
            </a:r>
          </a:p>
        </p:txBody>
      </p:sp>
      <p:sp>
        <p:nvSpPr>
          <p:cNvPr id="6" name="TextBox 5"/>
          <p:cNvSpPr txBox="1"/>
          <p:nvPr/>
        </p:nvSpPr>
        <p:spPr>
          <a:xfrm>
            <a:off x="744895" y="2296063"/>
            <a:ext cx="448907" cy="184666"/>
          </a:xfrm>
          <a:prstGeom prst="rect">
            <a:avLst/>
          </a:prstGeom>
          <a:solidFill>
            <a:schemeClr val="bg1">
              <a:alpha val="65000"/>
            </a:schemeClr>
          </a:solidFill>
        </p:spPr>
        <p:txBody>
          <a:bodyPr wrap="square" lIns="0" tIns="0" rIns="0" bIns="0" rtlCol="0">
            <a:spAutoFit/>
          </a:bodyPr>
          <a:lstStyle/>
          <a:p>
            <a:r>
              <a:rPr lang="en-US" sz="1200" dirty="0" smtClean="0">
                <a:latin typeface="Arial"/>
                <a:cs typeface="Arial"/>
              </a:rPr>
              <a:t>12 pm</a:t>
            </a:r>
            <a:endParaRPr lang="en-US" sz="1200" dirty="0">
              <a:latin typeface="Arial"/>
              <a:cs typeface="Arial"/>
            </a:endParaRPr>
          </a:p>
        </p:txBody>
      </p:sp>
      <p:sp>
        <p:nvSpPr>
          <p:cNvPr id="47" name="TextBox 46"/>
          <p:cNvSpPr txBox="1"/>
          <p:nvPr/>
        </p:nvSpPr>
        <p:spPr>
          <a:xfrm>
            <a:off x="2015071" y="2640617"/>
            <a:ext cx="423334" cy="184666"/>
          </a:xfrm>
          <a:prstGeom prst="rect">
            <a:avLst/>
          </a:prstGeom>
          <a:solidFill>
            <a:schemeClr val="bg1">
              <a:alpha val="65000"/>
            </a:schemeClr>
          </a:solidFill>
        </p:spPr>
        <p:txBody>
          <a:bodyPr wrap="square" lIns="0" tIns="0" rIns="0" bIns="0" rtlCol="0">
            <a:spAutoFit/>
          </a:bodyPr>
          <a:lstStyle/>
          <a:p>
            <a:r>
              <a:rPr lang="en-US" sz="1200" dirty="0" smtClean="0">
                <a:latin typeface="Arial"/>
                <a:cs typeface="Arial"/>
              </a:rPr>
              <a:t>12 am</a:t>
            </a:r>
            <a:endParaRPr lang="en-US" sz="1200" dirty="0">
              <a:latin typeface="Arial"/>
              <a:cs typeface="Arial"/>
            </a:endParaRPr>
          </a:p>
        </p:txBody>
      </p:sp>
    </p:spTree>
    <p:extLst>
      <p:ext uri="{BB962C8B-B14F-4D97-AF65-F5344CB8AC3E}">
        <p14:creationId xmlns:p14="http://schemas.microsoft.com/office/powerpoint/2010/main" val="795175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9" grpId="0" animBg="1"/>
      <p:bldP spid="30" grpId="0" animBg="1"/>
      <p:bldP spid="31" grpId="0" animBg="1"/>
      <p:bldP spid="2" grpId="0" build="p"/>
      <p:bldP spid="36" grpId="0" animBg="1"/>
      <p:bldP spid="37" grpId="0" animBg="1"/>
      <p:bldP spid="39" grpId="0" animBg="1"/>
      <p:bldP spid="14" grpId="0" animBg="1"/>
      <p:bldP spid="45" grpId="0" animBg="1"/>
      <p:bldP spid="46" grpId="0" animBg="1"/>
      <p:bldP spid="6" grpId="0" animBg="1"/>
      <p:bldP spid="4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r>
              <a:rPr lang="en-US" dirty="0" smtClean="0">
                <a:latin typeface="Arial"/>
                <a:cs typeface="Arial"/>
              </a:rPr>
              <a:t>NSSL Lab Review Feb 25–27, 2015</a:t>
            </a:r>
            <a:endParaRPr lang="en-US" dirty="0">
              <a:latin typeface="Arial"/>
              <a:cs typeface="Arial"/>
            </a:endParaRPr>
          </a:p>
        </p:txBody>
      </p:sp>
      <p:sp>
        <p:nvSpPr>
          <p:cNvPr id="5" name="Slide Number Placeholder 4"/>
          <p:cNvSpPr>
            <a:spLocks noGrp="1"/>
          </p:cNvSpPr>
          <p:nvPr>
            <p:ph type="sldNum" sz="quarter" idx="4"/>
          </p:nvPr>
        </p:nvSpPr>
        <p:spPr/>
        <p:txBody>
          <a:bodyPr/>
          <a:lstStyle/>
          <a:p>
            <a:fld id="{2AE81A39-2840-ED4D-A514-D08330109612}" type="slidenum">
              <a:rPr lang="en-US" smtClean="0">
                <a:latin typeface="Arial"/>
                <a:cs typeface="Arial"/>
              </a:rPr>
              <a:pPr/>
              <a:t>4</a:t>
            </a:fld>
            <a:endParaRPr lang="en-US" dirty="0">
              <a:latin typeface="Arial"/>
              <a:cs typeface="Arial"/>
            </a:endParaRPr>
          </a:p>
        </p:txBody>
      </p:sp>
      <p:grpSp>
        <p:nvGrpSpPr>
          <p:cNvPr id="8" name="Group 7"/>
          <p:cNvGrpSpPr/>
          <p:nvPr/>
        </p:nvGrpSpPr>
        <p:grpSpPr>
          <a:xfrm>
            <a:off x="2157851" y="3743231"/>
            <a:ext cx="2934950" cy="2751887"/>
            <a:chOff x="4523629" y="3833561"/>
            <a:chExt cx="2471933" cy="2323999"/>
          </a:xfrm>
        </p:grpSpPr>
        <p:pic>
          <p:nvPicPr>
            <p:cNvPr id="9" name="Picture 8"/>
            <p:cNvPicPr>
              <a:picLocks noChangeAspect="1"/>
            </p:cNvPicPr>
            <p:nvPr/>
          </p:nvPicPr>
          <p:blipFill rotWithShape="1">
            <a:blip r:embed="rId3"/>
            <a:srcRect l="4590" t="10292" r="56911" b="56369"/>
            <a:stretch/>
          </p:blipFill>
          <p:spPr>
            <a:xfrm rot="581905">
              <a:off x="4550736" y="3851160"/>
              <a:ext cx="2434469" cy="2272171"/>
            </a:xfrm>
            <a:prstGeom prst="rect">
              <a:avLst/>
            </a:prstGeom>
          </p:spPr>
        </p:pic>
        <p:sp>
          <p:nvSpPr>
            <p:cNvPr id="10" name="Rectangle 9"/>
            <p:cNvSpPr/>
            <p:nvPr/>
          </p:nvSpPr>
          <p:spPr>
            <a:xfrm rot="588670">
              <a:off x="4523629" y="3833561"/>
              <a:ext cx="2471933" cy="2323999"/>
            </a:xfrm>
            <a:prstGeom prst="rect">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itle 1"/>
          <p:cNvSpPr>
            <a:spLocks noGrp="1"/>
          </p:cNvSpPr>
          <p:nvPr>
            <p:ph type="title"/>
          </p:nvPr>
        </p:nvSpPr>
        <p:spPr>
          <a:xfrm>
            <a:off x="1705694" y="472393"/>
            <a:ext cx="7583488" cy="690674"/>
          </a:xfrm>
        </p:spPr>
        <p:txBody>
          <a:bodyPr>
            <a:normAutofit/>
          </a:bodyPr>
          <a:lstStyle/>
          <a:p>
            <a:r>
              <a:rPr lang="en-US" sz="2800" dirty="0" smtClean="0"/>
              <a:t>Major Field Programs since 2009</a:t>
            </a:r>
            <a:endParaRPr lang="en-US" sz="2800" dirty="0"/>
          </a:p>
        </p:txBody>
      </p:sp>
      <p:sp>
        <p:nvSpPr>
          <p:cNvPr id="12" name="Content Placeholder 2"/>
          <p:cNvSpPr>
            <a:spLocks noGrp="1"/>
          </p:cNvSpPr>
          <p:nvPr>
            <p:ph idx="1"/>
          </p:nvPr>
        </p:nvSpPr>
        <p:spPr>
          <a:xfrm>
            <a:off x="161020" y="2832908"/>
            <a:ext cx="8692620" cy="1035799"/>
          </a:xfrm>
        </p:spPr>
        <p:txBody>
          <a:bodyPr>
            <a:normAutofit/>
          </a:bodyPr>
          <a:lstStyle/>
          <a:p>
            <a:pPr marL="0" indent="0">
              <a:buNone/>
            </a:pPr>
            <a:r>
              <a:rPr lang="en-US" dirty="0" smtClean="0"/>
              <a:t>Field Programs are vehicles for O2R- experimental methods tested in HWT applied to field operations.</a:t>
            </a:r>
          </a:p>
        </p:txBody>
      </p:sp>
      <p:pic>
        <p:nvPicPr>
          <p:cNvPr id="13" name="Picture 6" descr="vortexlogo_swirl_whitetext.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2795" y="1281520"/>
            <a:ext cx="1665909" cy="1482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5"/>
          <a:stretch>
            <a:fillRect/>
          </a:stretch>
        </p:blipFill>
        <p:spPr>
          <a:xfrm>
            <a:off x="2013527" y="1319257"/>
            <a:ext cx="1465000" cy="1462070"/>
          </a:xfrm>
          <a:prstGeom prst="rect">
            <a:avLst/>
          </a:prstGeom>
        </p:spPr>
      </p:pic>
      <p:pic>
        <p:nvPicPr>
          <p:cNvPr id="15" name="Picture 14" descr="MPEX-logo-final.png"/>
          <p:cNvPicPr>
            <a:picLocks noChangeAspect="1"/>
          </p:cNvPicPr>
          <p:nvPr/>
        </p:nvPicPr>
        <p:blipFill rotWithShape="1">
          <a:blip r:embed="rId6">
            <a:extLst>
              <a:ext uri="{28A0092B-C50C-407E-A947-70E740481C1C}">
                <a14:useLocalDpi xmlns:a14="http://schemas.microsoft.com/office/drawing/2010/main" val="0"/>
              </a:ext>
            </a:extLst>
          </a:blip>
          <a:srcRect l="-40" t="3923" r="47660" b="3641"/>
          <a:stretch/>
        </p:blipFill>
        <p:spPr>
          <a:xfrm>
            <a:off x="3610323" y="1280355"/>
            <a:ext cx="1448610" cy="1514456"/>
          </a:xfrm>
          <a:prstGeom prst="rect">
            <a:avLst/>
          </a:prstGeom>
        </p:spPr>
      </p:pic>
      <p:pic>
        <p:nvPicPr>
          <p:cNvPr id="16" name="Picture 15"/>
          <p:cNvPicPr>
            <a:picLocks noChangeAspect="1"/>
          </p:cNvPicPr>
          <p:nvPr/>
        </p:nvPicPr>
        <p:blipFill rotWithShape="1">
          <a:blip r:embed="rId7"/>
          <a:srcRect l="-5" r="51732" b="2800"/>
          <a:stretch/>
        </p:blipFill>
        <p:spPr>
          <a:xfrm>
            <a:off x="5146528" y="1305350"/>
            <a:ext cx="2019895" cy="1489461"/>
          </a:xfrm>
          <a:prstGeom prst="rect">
            <a:avLst/>
          </a:prstGeom>
        </p:spPr>
      </p:pic>
      <p:pic>
        <p:nvPicPr>
          <p:cNvPr id="17" name="Picture 16"/>
          <p:cNvPicPr>
            <a:picLocks noChangeAspect="1"/>
          </p:cNvPicPr>
          <p:nvPr/>
        </p:nvPicPr>
        <p:blipFill rotWithShape="1">
          <a:blip r:embed="rId8"/>
          <a:srcRect l="8188" t="27497" r="41843" b="23165"/>
          <a:stretch/>
        </p:blipFill>
        <p:spPr>
          <a:xfrm>
            <a:off x="163328" y="4198931"/>
            <a:ext cx="1922209" cy="1713971"/>
          </a:xfrm>
          <a:prstGeom prst="rect">
            <a:avLst/>
          </a:prstGeom>
        </p:spPr>
      </p:pic>
      <p:pic>
        <p:nvPicPr>
          <p:cNvPr id="18" name="Picture 17" descr="100508_Mike_briefing.jpg"/>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30000" contrast="-7000"/>
                    </a14:imgEffect>
                  </a14:imgLayer>
                </a14:imgProps>
              </a:ext>
              <a:ext uri="{28A0092B-C50C-407E-A947-70E740481C1C}">
                <a14:useLocalDpi xmlns:a14="http://schemas.microsoft.com/office/drawing/2010/main" val="0"/>
              </a:ext>
            </a:extLst>
          </a:blip>
          <a:srcRect l="36529" t="16426" r="80" b="217"/>
          <a:stretch/>
        </p:blipFill>
        <p:spPr>
          <a:xfrm>
            <a:off x="4620175" y="3925858"/>
            <a:ext cx="2278874" cy="2163538"/>
          </a:xfrm>
          <a:prstGeom prst="rect">
            <a:avLst/>
          </a:prstGeom>
        </p:spPr>
      </p:pic>
      <p:pic>
        <p:nvPicPr>
          <p:cNvPr id="19" name="Picture 18"/>
          <p:cNvPicPr>
            <a:picLocks noChangeAspect="1"/>
          </p:cNvPicPr>
          <p:nvPr/>
        </p:nvPicPr>
        <p:blipFill>
          <a:blip r:embed="rId11"/>
          <a:stretch>
            <a:fillRect/>
          </a:stretch>
        </p:blipFill>
        <p:spPr>
          <a:xfrm>
            <a:off x="6985205" y="5245426"/>
            <a:ext cx="1862293" cy="1241528"/>
          </a:xfrm>
          <a:prstGeom prst="rect">
            <a:avLst/>
          </a:prstGeom>
        </p:spPr>
      </p:pic>
      <p:pic>
        <p:nvPicPr>
          <p:cNvPr id="20" name="Picture 19"/>
          <p:cNvPicPr>
            <a:picLocks noChangeAspect="1"/>
          </p:cNvPicPr>
          <p:nvPr/>
        </p:nvPicPr>
        <p:blipFill>
          <a:blip r:embed="rId12"/>
          <a:stretch>
            <a:fillRect/>
          </a:stretch>
        </p:blipFill>
        <p:spPr>
          <a:xfrm>
            <a:off x="6985205" y="3918399"/>
            <a:ext cx="1862293" cy="1396720"/>
          </a:xfrm>
          <a:prstGeom prst="rect">
            <a:avLst/>
          </a:prstGeom>
        </p:spPr>
      </p:pic>
      <p:sp>
        <p:nvSpPr>
          <p:cNvPr id="21" name="TextBox 20"/>
          <p:cNvSpPr txBox="1"/>
          <p:nvPr/>
        </p:nvSpPr>
        <p:spPr>
          <a:xfrm>
            <a:off x="2912335" y="3977335"/>
            <a:ext cx="1162036" cy="738664"/>
          </a:xfrm>
          <a:prstGeom prst="rect">
            <a:avLst/>
          </a:prstGeom>
          <a:solidFill>
            <a:schemeClr val="bg1">
              <a:alpha val="75000"/>
            </a:schemeClr>
          </a:solidFill>
        </p:spPr>
        <p:txBody>
          <a:bodyPr wrap="square" rtlCol="0">
            <a:spAutoFit/>
          </a:bodyPr>
          <a:lstStyle/>
          <a:p>
            <a:r>
              <a:rPr lang="en-US" sz="1050" dirty="0" smtClean="0">
                <a:latin typeface="Arial"/>
                <a:cs typeface="Arial"/>
              </a:rPr>
              <a:t>short-range forecasts of strongly-rotating storms</a:t>
            </a:r>
            <a:endParaRPr lang="en-US" sz="1050" dirty="0">
              <a:latin typeface="Arial"/>
              <a:cs typeface="Arial"/>
            </a:endParaRPr>
          </a:p>
        </p:txBody>
      </p:sp>
      <p:sp>
        <p:nvSpPr>
          <p:cNvPr id="22" name="Oval 21"/>
          <p:cNvSpPr/>
          <p:nvPr/>
        </p:nvSpPr>
        <p:spPr>
          <a:xfrm>
            <a:off x="2495589" y="4551675"/>
            <a:ext cx="549722" cy="535149"/>
          </a:xfrm>
          <a:prstGeom prst="ellipse">
            <a:avLst/>
          </a:prstGeom>
          <a:no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2478879" y="5215066"/>
            <a:ext cx="549722" cy="528678"/>
          </a:xfrm>
          <a:prstGeom prst="ellipse">
            <a:avLst/>
          </a:prstGeom>
          <a:no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956142" y="3968979"/>
            <a:ext cx="1095975" cy="707886"/>
          </a:xfrm>
          <a:prstGeom prst="rect">
            <a:avLst/>
          </a:prstGeom>
          <a:solidFill>
            <a:schemeClr val="bg1">
              <a:alpha val="75000"/>
            </a:schemeClr>
          </a:solidFill>
        </p:spPr>
        <p:txBody>
          <a:bodyPr wrap="square" rtlCol="0">
            <a:spAutoFit/>
          </a:bodyPr>
          <a:lstStyle/>
          <a:p>
            <a:r>
              <a:rPr lang="en-US" sz="1000" dirty="0" smtClean="0">
                <a:latin typeface="Arial"/>
                <a:cs typeface="Arial"/>
              </a:rPr>
              <a:t>long-range forecasts of probability of rotating storms</a:t>
            </a:r>
            <a:endParaRPr lang="en-US" sz="1000" dirty="0">
              <a:latin typeface="Arial"/>
              <a:cs typeface="Arial"/>
            </a:endParaRPr>
          </a:p>
        </p:txBody>
      </p:sp>
      <p:sp>
        <p:nvSpPr>
          <p:cNvPr id="25" name="TextBox 24"/>
          <p:cNvSpPr txBox="1"/>
          <p:nvPr/>
        </p:nvSpPr>
        <p:spPr>
          <a:xfrm>
            <a:off x="3202927" y="5181642"/>
            <a:ext cx="1750940" cy="900246"/>
          </a:xfrm>
          <a:prstGeom prst="rect">
            <a:avLst/>
          </a:prstGeom>
          <a:solidFill>
            <a:schemeClr val="bg1">
              <a:alpha val="75000"/>
            </a:schemeClr>
          </a:solidFill>
        </p:spPr>
        <p:txBody>
          <a:bodyPr wrap="square" rtlCol="0">
            <a:spAutoFit/>
          </a:bodyPr>
          <a:lstStyle/>
          <a:p>
            <a:r>
              <a:rPr lang="en-US" sz="1050" b="1" dirty="0" smtClean="0">
                <a:latin typeface="Arial"/>
                <a:cs typeface="Arial"/>
              </a:rPr>
              <a:t>These forecasts far from perfect- our experience developing products important in their operational application</a:t>
            </a:r>
            <a:endParaRPr lang="en-US" sz="1050" b="1" dirty="0">
              <a:latin typeface="Arial"/>
              <a:cs typeface="Arial"/>
            </a:endParaRPr>
          </a:p>
        </p:txBody>
      </p:sp>
      <p:sp>
        <p:nvSpPr>
          <p:cNvPr id="26" name="TextBox 25"/>
          <p:cNvSpPr txBox="1"/>
          <p:nvPr/>
        </p:nvSpPr>
        <p:spPr>
          <a:xfrm>
            <a:off x="7376749" y="1399826"/>
            <a:ext cx="1593298" cy="1107996"/>
          </a:xfrm>
          <a:prstGeom prst="rect">
            <a:avLst/>
          </a:prstGeom>
          <a:solidFill>
            <a:schemeClr val="bg1">
              <a:alpha val="75000"/>
            </a:schemeClr>
          </a:solidFill>
        </p:spPr>
        <p:txBody>
          <a:bodyPr wrap="square" rtlCol="0">
            <a:spAutoFit/>
          </a:bodyPr>
          <a:lstStyle/>
          <a:p>
            <a:r>
              <a:rPr lang="en-US" sz="1100" b="1" dirty="0" smtClean="0">
                <a:latin typeface="Arial"/>
                <a:cs typeface="Arial"/>
              </a:rPr>
              <a:t>Two expert SPC forecasters (recently retired) will lead forecast operations in the field, one an HWT facilitator</a:t>
            </a:r>
            <a:endParaRPr lang="en-US" sz="1100" b="1" dirty="0">
              <a:latin typeface="Arial"/>
              <a:cs typeface="Arial"/>
            </a:endParaRPr>
          </a:p>
        </p:txBody>
      </p:sp>
      <p:cxnSp>
        <p:nvCxnSpPr>
          <p:cNvPr id="27" name="Straight Arrow Connector 26"/>
          <p:cNvCxnSpPr>
            <a:stCxn id="16" idx="3"/>
            <a:endCxn id="26" idx="1"/>
          </p:cNvCxnSpPr>
          <p:nvPr/>
        </p:nvCxnSpPr>
        <p:spPr>
          <a:xfrm flipV="1">
            <a:off x="7166423" y="1953824"/>
            <a:ext cx="210326" cy="9625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4914509" y="3591708"/>
            <a:ext cx="1247698" cy="553998"/>
          </a:xfrm>
          <a:prstGeom prst="rect">
            <a:avLst/>
          </a:prstGeom>
          <a:solidFill>
            <a:schemeClr val="bg1">
              <a:alpha val="75000"/>
            </a:schemeClr>
          </a:solidFill>
        </p:spPr>
        <p:txBody>
          <a:bodyPr wrap="square" rtlCol="0">
            <a:spAutoFit/>
          </a:bodyPr>
          <a:lstStyle/>
          <a:p>
            <a:pPr algn="ctr"/>
            <a:r>
              <a:rPr lang="en-US" sz="1000" dirty="0" smtClean="0">
                <a:latin typeface="Arial"/>
                <a:cs typeface="Arial"/>
              </a:rPr>
              <a:t>A VORTEX2 morning forecast briefing</a:t>
            </a:r>
            <a:endParaRPr lang="en-US" sz="1000" dirty="0">
              <a:latin typeface="Arial"/>
              <a:cs typeface="Arial"/>
            </a:endParaRPr>
          </a:p>
        </p:txBody>
      </p:sp>
      <p:sp>
        <p:nvSpPr>
          <p:cNvPr id="29" name="TextBox 28"/>
          <p:cNvSpPr txBox="1"/>
          <p:nvPr/>
        </p:nvSpPr>
        <p:spPr>
          <a:xfrm>
            <a:off x="7166423" y="3543079"/>
            <a:ext cx="1247698" cy="553998"/>
          </a:xfrm>
          <a:prstGeom prst="rect">
            <a:avLst/>
          </a:prstGeom>
          <a:solidFill>
            <a:schemeClr val="bg1">
              <a:alpha val="75000"/>
            </a:schemeClr>
          </a:solidFill>
        </p:spPr>
        <p:txBody>
          <a:bodyPr wrap="square" rtlCol="0">
            <a:spAutoFit/>
          </a:bodyPr>
          <a:lstStyle/>
          <a:p>
            <a:pPr algn="ctr"/>
            <a:r>
              <a:rPr lang="en-US" sz="1000" dirty="0" smtClean="0">
                <a:latin typeface="Arial"/>
                <a:cs typeface="Arial"/>
              </a:rPr>
              <a:t>A VORTEX2 meeting in the field to refine targeting</a:t>
            </a:r>
            <a:endParaRPr lang="en-US" sz="1000" dirty="0">
              <a:latin typeface="Arial"/>
              <a:cs typeface="Arial"/>
            </a:endParaRPr>
          </a:p>
        </p:txBody>
      </p:sp>
      <p:cxnSp>
        <p:nvCxnSpPr>
          <p:cNvPr id="30" name="Straight Arrow Connector 29"/>
          <p:cNvCxnSpPr/>
          <p:nvPr/>
        </p:nvCxnSpPr>
        <p:spPr>
          <a:xfrm flipV="1">
            <a:off x="4109755" y="3726900"/>
            <a:ext cx="824455" cy="35357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6074415" y="3753097"/>
            <a:ext cx="1092008" cy="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40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9"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dissolve">
                                      <p:cBhvr>
                                        <p:cTn id="17" dur="500"/>
                                        <p:tgtEl>
                                          <p:spTgt spid="23"/>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dissolve">
                                      <p:cBhvr>
                                        <p:cTn id="20" dur="500"/>
                                        <p:tgtEl>
                                          <p:spTgt spid="22"/>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dissolv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1" grpId="0" animBg="1"/>
      <p:bldP spid="22" grpId="0" animBg="1"/>
      <p:bldP spid="23" grpId="0" animBg="1"/>
      <p:bldP spid="24" grpId="0" animBg="1"/>
      <p:bldP spid="25" grpId="0" animBg="1"/>
      <p:bldP spid="26" grpId="0" animBg="1"/>
      <p:bldP spid="28"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60233" y="4800127"/>
            <a:ext cx="695375" cy="523043"/>
          </a:xfrm>
          <a:prstGeom prst="rect">
            <a:avLst/>
          </a:prstGeom>
        </p:spPr>
      </p:pic>
      <p:sp>
        <p:nvSpPr>
          <p:cNvPr id="4" name="Footer Placeholder 3"/>
          <p:cNvSpPr>
            <a:spLocks noGrp="1"/>
          </p:cNvSpPr>
          <p:nvPr>
            <p:ph type="ftr" sz="quarter" idx="3"/>
          </p:nvPr>
        </p:nvSpPr>
        <p:spPr/>
        <p:txBody>
          <a:bodyPr/>
          <a:lstStyle/>
          <a:p>
            <a:r>
              <a:rPr lang="en-US" smtClean="0"/>
              <a:t>NSSL Lab Review Feb 25–27, 2015</a:t>
            </a:r>
            <a:endParaRPr lang="en-US" dirty="0"/>
          </a:p>
        </p:txBody>
      </p:sp>
      <p:sp>
        <p:nvSpPr>
          <p:cNvPr id="5" name="Slide Number Placeholder 4"/>
          <p:cNvSpPr>
            <a:spLocks noGrp="1"/>
          </p:cNvSpPr>
          <p:nvPr>
            <p:ph type="sldNum" sz="quarter" idx="4"/>
          </p:nvPr>
        </p:nvSpPr>
        <p:spPr/>
        <p:txBody>
          <a:bodyPr/>
          <a:lstStyle/>
          <a:p>
            <a:fld id="{2AE81A39-2840-ED4D-A514-D08330109612}" type="slidenum">
              <a:rPr lang="en-US" smtClean="0"/>
              <a:pPr/>
              <a:t>5</a:t>
            </a:fld>
            <a:endParaRPr lang="en-US" dirty="0"/>
          </a:p>
        </p:txBody>
      </p:sp>
      <p:pic>
        <p:nvPicPr>
          <p:cNvPr id="6" name="Picture 5"/>
          <p:cNvPicPr>
            <a:picLocks noChangeAspect="1"/>
          </p:cNvPicPr>
          <p:nvPr/>
        </p:nvPicPr>
        <p:blipFill>
          <a:blip r:embed="rId4"/>
          <a:stretch>
            <a:fillRect/>
          </a:stretch>
        </p:blipFill>
        <p:spPr>
          <a:xfrm>
            <a:off x="7210714" y="4600436"/>
            <a:ext cx="1141479" cy="852304"/>
          </a:xfrm>
          <a:prstGeom prst="rect">
            <a:avLst/>
          </a:prstGeom>
        </p:spPr>
      </p:pic>
      <p:pic>
        <p:nvPicPr>
          <p:cNvPr id="7" name="Picture 6" descr="15May2013-2.jpg"/>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9000"/>
                    </a14:imgEffect>
                  </a14:imgLayer>
                </a14:imgProps>
              </a:ext>
              <a:ext uri="{28A0092B-C50C-407E-A947-70E740481C1C}">
                <a14:useLocalDpi xmlns:a14="http://schemas.microsoft.com/office/drawing/2010/main" val="0"/>
              </a:ext>
            </a:extLst>
          </a:blip>
          <a:srcRect l="26000" t="19660" r="16998" b="23"/>
          <a:stretch/>
        </p:blipFill>
        <p:spPr>
          <a:xfrm>
            <a:off x="5700585" y="4334241"/>
            <a:ext cx="1355560" cy="1262811"/>
          </a:xfrm>
          <a:prstGeom prst="rect">
            <a:avLst/>
          </a:prstGeom>
        </p:spPr>
      </p:pic>
      <p:pic>
        <p:nvPicPr>
          <p:cNvPr id="8" name="Picture 7"/>
          <p:cNvPicPr>
            <a:picLocks noChangeAspect="1"/>
          </p:cNvPicPr>
          <p:nvPr/>
        </p:nvPicPr>
        <p:blipFill rotWithShape="1">
          <a:blip r:embed="rId7"/>
          <a:srcRect t="16044" b="14997"/>
          <a:stretch/>
        </p:blipFill>
        <p:spPr>
          <a:xfrm>
            <a:off x="582003" y="2971161"/>
            <a:ext cx="1555861" cy="804672"/>
          </a:xfrm>
          <a:prstGeom prst="rect">
            <a:avLst/>
          </a:prstGeom>
        </p:spPr>
      </p:pic>
      <p:pic>
        <p:nvPicPr>
          <p:cNvPr id="9" name="Picture 8"/>
          <p:cNvPicPr>
            <a:picLocks noChangeAspect="1"/>
          </p:cNvPicPr>
          <p:nvPr/>
        </p:nvPicPr>
        <p:blipFill rotWithShape="1">
          <a:blip r:embed="rId8"/>
          <a:srcRect l="25404" r="25355"/>
          <a:stretch/>
        </p:blipFill>
        <p:spPr>
          <a:xfrm>
            <a:off x="2809309" y="3349005"/>
            <a:ext cx="726389" cy="737641"/>
          </a:xfrm>
          <a:prstGeom prst="rect">
            <a:avLst/>
          </a:prstGeom>
        </p:spPr>
      </p:pic>
      <p:pic>
        <p:nvPicPr>
          <p:cNvPr id="10" name="Picture 9"/>
          <p:cNvPicPr>
            <a:picLocks noChangeAspect="1"/>
          </p:cNvPicPr>
          <p:nvPr/>
        </p:nvPicPr>
        <p:blipFill>
          <a:blip r:embed="rId9"/>
          <a:stretch>
            <a:fillRect/>
          </a:stretch>
        </p:blipFill>
        <p:spPr>
          <a:xfrm>
            <a:off x="4450811" y="3373497"/>
            <a:ext cx="817917" cy="545278"/>
          </a:xfrm>
          <a:prstGeom prst="rect">
            <a:avLst/>
          </a:prstGeom>
        </p:spPr>
      </p:pic>
      <p:pic>
        <p:nvPicPr>
          <p:cNvPr id="11" name="Picture 10"/>
          <p:cNvPicPr>
            <a:picLocks noChangeAspect="1"/>
          </p:cNvPicPr>
          <p:nvPr/>
        </p:nvPicPr>
        <p:blipFill>
          <a:blip r:embed="rId10"/>
          <a:stretch>
            <a:fillRect/>
          </a:stretch>
        </p:blipFill>
        <p:spPr>
          <a:xfrm>
            <a:off x="4436069" y="4024568"/>
            <a:ext cx="832659" cy="378166"/>
          </a:xfrm>
          <a:prstGeom prst="rect">
            <a:avLst/>
          </a:prstGeom>
        </p:spPr>
      </p:pic>
      <p:pic>
        <p:nvPicPr>
          <p:cNvPr id="12" name="Picture 11"/>
          <p:cNvPicPr>
            <a:picLocks noChangeAspect="1"/>
          </p:cNvPicPr>
          <p:nvPr/>
        </p:nvPicPr>
        <p:blipFill>
          <a:blip r:embed="rId11"/>
          <a:stretch>
            <a:fillRect/>
          </a:stretch>
        </p:blipFill>
        <p:spPr>
          <a:xfrm>
            <a:off x="4537845" y="4461398"/>
            <a:ext cx="647328" cy="647328"/>
          </a:xfrm>
          <a:prstGeom prst="rect">
            <a:avLst/>
          </a:prstGeom>
        </p:spPr>
      </p:pic>
      <p:pic>
        <p:nvPicPr>
          <p:cNvPr id="13" name="Picture 12"/>
          <p:cNvPicPr>
            <a:picLocks noChangeAspect="1"/>
          </p:cNvPicPr>
          <p:nvPr/>
        </p:nvPicPr>
        <p:blipFill>
          <a:blip r:embed="rId9"/>
          <a:stretch>
            <a:fillRect/>
          </a:stretch>
        </p:blipFill>
        <p:spPr>
          <a:xfrm>
            <a:off x="6027214" y="3390799"/>
            <a:ext cx="817917" cy="545278"/>
          </a:xfrm>
          <a:prstGeom prst="rect">
            <a:avLst/>
          </a:prstGeom>
        </p:spPr>
      </p:pic>
      <p:pic>
        <p:nvPicPr>
          <p:cNvPr id="14" name="Picture 13"/>
          <p:cNvPicPr>
            <a:picLocks noChangeAspect="1"/>
          </p:cNvPicPr>
          <p:nvPr/>
        </p:nvPicPr>
        <p:blipFill rotWithShape="1">
          <a:blip r:embed="rId12"/>
          <a:srcRect t="38480" b="38240"/>
          <a:stretch/>
        </p:blipFill>
        <p:spPr>
          <a:xfrm>
            <a:off x="5605630" y="3927879"/>
            <a:ext cx="1523133" cy="354585"/>
          </a:xfrm>
          <a:prstGeom prst="rect">
            <a:avLst/>
          </a:prstGeom>
        </p:spPr>
      </p:pic>
      <p:pic>
        <p:nvPicPr>
          <p:cNvPr id="15" name="Picture 14"/>
          <p:cNvPicPr>
            <a:picLocks noChangeAspect="1"/>
          </p:cNvPicPr>
          <p:nvPr/>
        </p:nvPicPr>
        <p:blipFill>
          <a:blip r:embed="rId13"/>
          <a:stretch>
            <a:fillRect/>
          </a:stretch>
        </p:blipFill>
        <p:spPr>
          <a:xfrm>
            <a:off x="60058" y="3692541"/>
            <a:ext cx="1043889" cy="1016892"/>
          </a:xfrm>
          <a:prstGeom prst="rect">
            <a:avLst/>
          </a:prstGeom>
          <a:scene3d>
            <a:camera prst="orthographicFront">
              <a:rot lat="0" lon="10800000" rev="0"/>
            </a:camera>
            <a:lightRig rig="threePt" dir="t"/>
          </a:scene3d>
        </p:spPr>
      </p:pic>
      <p:pic>
        <p:nvPicPr>
          <p:cNvPr id="17" name="Picture 16" descr="MM-hail.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3947" y="3689586"/>
            <a:ext cx="1154544" cy="1019847"/>
          </a:xfrm>
          <a:prstGeom prst="rect">
            <a:avLst/>
          </a:prstGeom>
        </p:spPr>
      </p:pic>
      <p:pic>
        <p:nvPicPr>
          <p:cNvPr id="18" name="Picture 17" descr="ltg_p2_vortex21-small.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19320" y="4104739"/>
            <a:ext cx="1499064" cy="1070581"/>
          </a:xfrm>
          <a:prstGeom prst="rect">
            <a:avLst/>
          </a:prstGeom>
        </p:spPr>
      </p:pic>
      <p:sp>
        <p:nvSpPr>
          <p:cNvPr id="19" name="Content Placeholder 2"/>
          <p:cNvSpPr txBox="1">
            <a:spLocks/>
          </p:cNvSpPr>
          <p:nvPr/>
        </p:nvSpPr>
        <p:spPr>
          <a:xfrm>
            <a:off x="116323" y="782155"/>
            <a:ext cx="8692620" cy="1035799"/>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tx1"/>
              </a:buClr>
              <a:buSzPct val="90000"/>
              <a:buFont typeface="Arial"/>
              <a:buChar char="•"/>
              <a:defRPr sz="2200" kern="1200">
                <a:solidFill>
                  <a:schemeClr val="tx1">
                    <a:lumMod val="90000"/>
                    <a:lumOff val="10000"/>
                  </a:schemeClr>
                </a:solidFill>
                <a:latin typeface="Arial"/>
                <a:ea typeface="+mn-ea"/>
                <a:cs typeface="Arial"/>
              </a:defRPr>
            </a:lvl1pPr>
            <a:lvl2pPr marL="685800" indent="-336550" algn="l" defTabSz="914400" rtl="0" eaLnBrk="1" latinLnBrk="0" hangingPunct="1">
              <a:spcBef>
                <a:spcPts val="600"/>
              </a:spcBef>
              <a:buClr>
                <a:schemeClr val="tx1"/>
              </a:buClr>
              <a:buSzPct val="90000"/>
              <a:buFont typeface="Arial"/>
              <a:buChar char="•"/>
              <a:defRPr sz="2000" kern="1200">
                <a:solidFill>
                  <a:schemeClr val="tx1">
                    <a:lumMod val="90000"/>
                    <a:lumOff val="10000"/>
                  </a:schemeClr>
                </a:solidFill>
                <a:latin typeface="Arial"/>
                <a:ea typeface="+mn-ea"/>
                <a:cs typeface="Arial"/>
              </a:defRPr>
            </a:lvl2pPr>
            <a:lvl3pPr marL="1035050" indent="-349250" algn="l" defTabSz="914400" rtl="0" eaLnBrk="1" latinLnBrk="0" hangingPunct="1">
              <a:spcBef>
                <a:spcPts val="600"/>
              </a:spcBef>
              <a:buClr>
                <a:schemeClr val="tx1"/>
              </a:buClr>
              <a:buSzPct val="90000"/>
              <a:buFont typeface="Arial"/>
              <a:buChar char="•"/>
              <a:defRPr sz="1800" kern="1200">
                <a:solidFill>
                  <a:schemeClr val="tx1">
                    <a:lumMod val="90000"/>
                    <a:lumOff val="10000"/>
                  </a:schemeClr>
                </a:solidFill>
                <a:latin typeface="Arial"/>
                <a:ea typeface="+mn-ea"/>
                <a:cs typeface="Arial"/>
              </a:defRPr>
            </a:lvl3pPr>
            <a:lvl4pPr marL="1371600" indent="-336550" algn="l" defTabSz="914400" rtl="0" eaLnBrk="1" latinLnBrk="0" hangingPunct="1">
              <a:spcBef>
                <a:spcPts val="600"/>
              </a:spcBef>
              <a:buClr>
                <a:schemeClr val="tx1"/>
              </a:buClr>
              <a:buSzPct val="90000"/>
              <a:buFont typeface="Arial"/>
              <a:buChar char="•"/>
              <a:defRPr sz="1800" kern="1200">
                <a:solidFill>
                  <a:schemeClr val="tx1">
                    <a:lumMod val="90000"/>
                    <a:lumOff val="10000"/>
                  </a:schemeClr>
                </a:solidFill>
                <a:latin typeface="Arial"/>
                <a:ea typeface="+mn-ea"/>
                <a:cs typeface="Arial"/>
              </a:defRPr>
            </a:lvl4pPr>
            <a:lvl5pPr marL="1720850" indent="-349250" algn="l" defTabSz="914400" rtl="0" eaLnBrk="1" latinLnBrk="0" hangingPunct="1">
              <a:spcBef>
                <a:spcPts val="600"/>
              </a:spcBef>
              <a:buClr>
                <a:schemeClr val="tx1"/>
              </a:buClr>
              <a:buSzPct val="90000"/>
              <a:buFont typeface="Arial"/>
              <a:buChar char="•"/>
              <a:defRPr sz="1800" kern="1200">
                <a:solidFill>
                  <a:schemeClr val="tx1">
                    <a:lumMod val="90000"/>
                    <a:lumOff val="10000"/>
                  </a:schemeClr>
                </a:solidFill>
                <a:latin typeface="Arial"/>
                <a:ea typeface="+mn-ea"/>
                <a:cs typeface="Arial"/>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marL="0" indent="0">
              <a:buFont typeface="Arial"/>
              <a:buNone/>
            </a:pPr>
            <a:r>
              <a:rPr lang="en-US" sz="1800" dirty="0" smtClean="0"/>
              <a:t>Field Programs: Vehicles for direct collaboration with universities other than</a:t>
            </a:r>
          </a:p>
        </p:txBody>
      </p:sp>
      <p:pic>
        <p:nvPicPr>
          <p:cNvPr id="20" name="Picture 6" descr="vortexlogo_swirl_whitetext.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14111" y="1417316"/>
            <a:ext cx="1665909" cy="1482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17"/>
          <a:stretch>
            <a:fillRect/>
          </a:stretch>
        </p:blipFill>
        <p:spPr>
          <a:xfrm>
            <a:off x="2312012" y="1455053"/>
            <a:ext cx="1465000" cy="1462070"/>
          </a:xfrm>
          <a:prstGeom prst="rect">
            <a:avLst/>
          </a:prstGeom>
        </p:spPr>
      </p:pic>
      <p:pic>
        <p:nvPicPr>
          <p:cNvPr id="22" name="Picture 21" descr="MPEX-logo-final.png"/>
          <p:cNvPicPr>
            <a:picLocks noChangeAspect="1"/>
          </p:cNvPicPr>
          <p:nvPr/>
        </p:nvPicPr>
        <p:blipFill rotWithShape="1">
          <a:blip r:embed="rId18">
            <a:extLst>
              <a:ext uri="{28A0092B-C50C-407E-A947-70E740481C1C}">
                <a14:useLocalDpi xmlns:a14="http://schemas.microsoft.com/office/drawing/2010/main" val="0"/>
              </a:ext>
            </a:extLst>
          </a:blip>
          <a:srcRect l="-40" t="3923" r="47660" b="3641"/>
          <a:stretch/>
        </p:blipFill>
        <p:spPr>
          <a:xfrm>
            <a:off x="4122415" y="1420731"/>
            <a:ext cx="1448610" cy="1514456"/>
          </a:xfrm>
          <a:prstGeom prst="rect">
            <a:avLst/>
          </a:prstGeom>
        </p:spPr>
      </p:pic>
      <p:pic>
        <p:nvPicPr>
          <p:cNvPr id="23" name="Picture 22"/>
          <p:cNvPicPr>
            <a:picLocks noChangeAspect="1"/>
          </p:cNvPicPr>
          <p:nvPr/>
        </p:nvPicPr>
        <p:blipFill rotWithShape="1">
          <a:blip r:embed="rId19"/>
          <a:srcRect l="-5" r="51732" b="2800"/>
          <a:stretch/>
        </p:blipFill>
        <p:spPr>
          <a:xfrm>
            <a:off x="5788939" y="1461303"/>
            <a:ext cx="2019895" cy="1489461"/>
          </a:xfrm>
          <a:prstGeom prst="rect">
            <a:avLst/>
          </a:prstGeom>
        </p:spPr>
      </p:pic>
      <p:sp>
        <p:nvSpPr>
          <p:cNvPr id="24" name="Content Placeholder 2"/>
          <p:cNvSpPr txBox="1">
            <a:spLocks/>
          </p:cNvSpPr>
          <p:nvPr/>
        </p:nvSpPr>
        <p:spPr>
          <a:xfrm>
            <a:off x="230821" y="5673523"/>
            <a:ext cx="8848033" cy="476735"/>
          </a:xfrm>
          <a:prstGeom prst="rect">
            <a:avLst/>
          </a:prstGeom>
        </p:spPr>
        <p:txBody>
          <a:bodyPr vert="horz" lIns="91440" tIns="45720" rIns="91440" bIns="45720" rtlCol="0">
            <a:noAutofit/>
          </a:bodyPr>
          <a:lstStyle>
            <a:lvl1pPr marL="342900" indent="-342900" algn="l" defTabSz="914400" rtl="0" eaLnBrk="1" latinLnBrk="0" hangingPunct="1">
              <a:spcBef>
                <a:spcPts val="2000"/>
              </a:spcBef>
              <a:buClr>
                <a:schemeClr val="tx1"/>
              </a:buClr>
              <a:buSzPct val="90000"/>
              <a:buFont typeface="Arial"/>
              <a:buChar char="•"/>
              <a:defRPr sz="2200" kern="1200">
                <a:solidFill>
                  <a:schemeClr val="tx1">
                    <a:lumMod val="90000"/>
                    <a:lumOff val="10000"/>
                  </a:schemeClr>
                </a:solidFill>
                <a:latin typeface="Arial"/>
                <a:ea typeface="+mn-ea"/>
                <a:cs typeface="Arial"/>
              </a:defRPr>
            </a:lvl1pPr>
            <a:lvl2pPr marL="685800" indent="-336550" algn="l" defTabSz="914400" rtl="0" eaLnBrk="1" latinLnBrk="0" hangingPunct="1">
              <a:spcBef>
                <a:spcPts val="600"/>
              </a:spcBef>
              <a:buClr>
                <a:schemeClr val="tx1"/>
              </a:buClr>
              <a:buSzPct val="90000"/>
              <a:buFont typeface="Arial"/>
              <a:buChar char="•"/>
              <a:defRPr sz="2000" kern="1200">
                <a:solidFill>
                  <a:schemeClr val="tx1">
                    <a:lumMod val="90000"/>
                    <a:lumOff val="10000"/>
                  </a:schemeClr>
                </a:solidFill>
                <a:latin typeface="Arial"/>
                <a:ea typeface="+mn-ea"/>
                <a:cs typeface="Arial"/>
              </a:defRPr>
            </a:lvl2pPr>
            <a:lvl3pPr marL="1035050" indent="-349250" algn="l" defTabSz="914400" rtl="0" eaLnBrk="1" latinLnBrk="0" hangingPunct="1">
              <a:spcBef>
                <a:spcPts val="600"/>
              </a:spcBef>
              <a:buClr>
                <a:schemeClr val="tx1"/>
              </a:buClr>
              <a:buSzPct val="90000"/>
              <a:buFont typeface="Arial"/>
              <a:buChar char="•"/>
              <a:defRPr sz="1800" kern="1200">
                <a:solidFill>
                  <a:schemeClr val="tx1">
                    <a:lumMod val="90000"/>
                    <a:lumOff val="10000"/>
                  </a:schemeClr>
                </a:solidFill>
                <a:latin typeface="Arial"/>
                <a:ea typeface="+mn-ea"/>
                <a:cs typeface="Arial"/>
              </a:defRPr>
            </a:lvl3pPr>
            <a:lvl4pPr marL="1371600" indent="-336550" algn="l" defTabSz="914400" rtl="0" eaLnBrk="1" latinLnBrk="0" hangingPunct="1">
              <a:spcBef>
                <a:spcPts val="600"/>
              </a:spcBef>
              <a:buClr>
                <a:schemeClr val="tx1"/>
              </a:buClr>
              <a:buSzPct val="90000"/>
              <a:buFont typeface="Arial"/>
              <a:buChar char="•"/>
              <a:defRPr sz="1800" kern="1200">
                <a:solidFill>
                  <a:schemeClr val="tx1">
                    <a:lumMod val="90000"/>
                    <a:lumOff val="10000"/>
                  </a:schemeClr>
                </a:solidFill>
                <a:latin typeface="Arial"/>
                <a:ea typeface="+mn-ea"/>
                <a:cs typeface="Arial"/>
              </a:defRPr>
            </a:lvl4pPr>
            <a:lvl5pPr marL="1720850" indent="-349250" algn="l" defTabSz="914400" rtl="0" eaLnBrk="1" latinLnBrk="0" hangingPunct="1">
              <a:spcBef>
                <a:spcPts val="600"/>
              </a:spcBef>
              <a:buClr>
                <a:schemeClr val="tx1"/>
              </a:buClr>
              <a:buSzPct val="90000"/>
              <a:buFont typeface="Arial"/>
              <a:buChar char="•"/>
              <a:defRPr sz="1800" kern="1200">
                <a:solidFill>
                  <a:schemeClr val="tx1">
                    <a:lumMod val="90000"/>
                    <a:lumOff val="10000"/>
                  </a:schemeClr>
                </a:solidFill>
                <a:latin typeface="Arial"/>
                <a:ea typeface="+mn-ea"/>
                <a:cs typeface="Arial"/>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marL="0" indent="0">
              <a:buFont typeface="Arial"/>
              <a:buNone/>
            </a:pPr>
            <a:r>
              <a:rPr lang="en-US" sz="1900" b="1" dirty="0" smtClean="0"/>
              <a:t>Reach of O2R activities in field campaigns is broad across the community</a:t>
            </a:r>
          </a:p>
          <a:p>
            <a:pPr marL="0" indent="0">
              <a:buFont typeface="Arial"/>
              <a:buNone/>
            </a:pPr>
            <a:endParaRPr lang="en-US" sz="1900" b="1" dirty="0" smtClean="0"/>
          </a:p>
          <a:p>
            <a:pPr marL="349250" lvl="1" indent="0">
              <a:buFont typeface="Arial"/>
              <a:buNone/>
            </a:pPr>
            <a:r>
              <a:rPr lang="en-US" sz="1900" b="1" dirty="0" smtClean="0"/>
              <a:t>    </a:t>
            </a:r>
          </a:p>
        </p:txBody>
      </p:sp>
      <p:pic>
        <p:nvPicPr>
          <p:cNvPr id="25" name="Picture 24"/>
          <p:cNvPicPr>
            <a:picLocks noChangeAspect="1"/>
          </p:cNvPicPr>
          <p:nvPr/>
        </p:nvPicPr>
        <p:blipFill>
          <a:blip r:embed="rId20"/>
          <a:stretch>
            <a:fillRect/>
          </a:stretch>
        </p:blipFill>
        <p:spPr>
          <a:xfrm>
            <a:off x="7222008" y="2917123"/>
            <a:ext cx="869891" cy="869891"/>
          </a:xfrm>
          <a:prstGeom prst="rect">
            <a:avLst/>
          </a:prstGeom>
        </p:spPr>
      </p:pic>
      <p:pic>
        <p:nvPicPr>
          <p:cNvPr id="26" name="Picture 25"/>
          <p:cNvPicPr>
            <a:picLocks noChangeAspect="1"/>
          </p:cNvPicPr>
          <p:nvPr/>
        </p:nvPicPr>
        <p:blipFill>
          <a:blip r:embed="rId21"/>
          <a:stretch>
            <a:fillRect/>
          </a:stretch>
        </p:blipFill>
        <p:spPr>
          <a:xfrm>
            <a:off x="7210714" y="3631015"/>
            <a:ext cx="881185" cy="881185"/>
          </a:xfrm>
          <a:prstGeom prst="rect">
            <a:avLst/>
          </a:prstGeom>
        </p:spPr>
      </p:pic>
      <p:sp>
        <p:nvSpPr>
          <p:cNvPr id="27" name="TextBox 26"/>
          <p:cNvSpPr txBox="1"/>
          <p:nvPr/>
        </p:nvSpPr>
        <p:spPr>
          <a:xfrm>
            <a:off x="510747" y="4512771"/>
            <a:ext cx="1356889" cy="246221"/>
          </a:xfrm>
          <a:prstGeom prst="rect">
            <a:avLst/>
          </a:prstGeom>
          <a:solidFill>
            <a:schemeClr val="bg1">
              <a:alpha val="75000"/>
            </a:schemeClr>
          </a:solidFill>
        </p:spPr>
        <p:txBody>
          <a:bodyPr wrap="square" rtlCol="0">
            <a:spAutoFit/>
          </a:bodyPr>
          <a:lstStyle/>
          <a:p>
            <a:r>
              <a:rPr lang="en-US" sz="1000" dirty="0" smtClean="0">
                <a:latin typeface="Arial"/>
                <a:cs typeface="Arial"/>
              </a:rPr>
              <a:t>mobile </a:t>
            </a:r>
            <a:r>
              <a:rPr lang="en-US" sz="1000" dirty="0" err="1" smtClean="0">
                <a:latin typeface="Arial"/>
                <a:cs typeface="Arial"/>
              </a:rPr>
              <a:t>mesonets</a:t>
            </a:r>
            <a:endParaRPr lang="en-US" sz="1000" dirty="0">
              <a:latin typeface="Arial"/>
              <a:cs typeface="Arial"/>
            </a:endParaRPr>
          </a:p>
        </p:txBody>
      </p:sp>
      <p:sp>
        <p:nvSpPr>
          <p:cNvPr id="28" name="TextBox 27"/>
          <p:cNvSpPr txBox="1"/>
          <p:nvPr/>
        </p:nvSpPr>
        <p:spPr>
          <a:xfrm>
            <a:off x="2563340" y="5040851"/>
            <a:ext cx="1440578" cy="246221"/>
          </a:xfrm>
          <a:prstGeom prst="rect">
            <a:avLst/>
          </a:prstGeom>
          <a:solidFill>
            <a:schemeClr val="bg1">
              <a:alpha val="84000"/>
            </a:schemeClr>
          </a:solidFill>
        </p:spPr>
        <p:txBody>
          <a:bodyPr wrap="square" rtlCol="0">
            <a:spAutoFit/>
          </a:bodyPr>
          <a:lstStyle/>
          <a:p>
            <a:r>
              <a:rPr lang="en-US" sz="1000" dirty="0" smtClean="0">
                <a:latin typeface="Arial"/>
                <a:cs typeface="Arial"/>
              </a:rPr>
              <a:t>lightning research</a:t>
            </a:r>
            <a:endParaRPr lang="en-US" sz="1000" dirty="0">
              <a:latin typeface="Arial"/>
              <a:cs typeface="Arial"/>
            </a:endParaRPr>
          </a:p>
        </p:txBody>
      </p:sp>
      <p:sp>
        <p:nvSpPr>
          <p:cNvPr id="29" name="TextBox 28"/>
          <p:cNvSpPr txBox="1"/>
          <p:nvPr/>
        </p:nvSpPr>
        <p:spPr>
          <a:xfrm>
            <a:off x="4181082" y="5154892"/>
            <a:ext cx="1788613" cy="400110"/>
          </a:xfrm>
          <a:prstGeom prst="rect">
            <a:avLst/>
          </a:prstGeom>
          <a:solidFill>
            <a:schemeClr val="bg1">
              <a:alpha val="75000"/>
            </a:schemeClr>
          </a:solidFill>
        </p:spPr>
        <p:txBody>
          <a:bodyPr wrap="square" rtlCol="0">
            <a:spAutoFit/>
          </a:bodyPr>
          <a:lstStyle/>
          <a:p>
            <a:r>
              <a:rPr lang="en-US" sz="1000" dirty="0" smtClean="0">
                <a:latin typeface="Arial"/>
                <a:cs typeface="Arial"/>
              </a:rPr>
              <a:t>balloon-borne instruments from mobile facilities</a:t>
            </a:r>
            <a:endParaRPr lang="en-US" sz="1000" dirty="0">
              <a:latin typeface="Arial"/>
              <a:cs typeface="Arial"/>
            </a:endParaRPr>
          </a:p>
        </p:txBody>
      </p:sp>
      <p:sp>
        <p:nvSpPr>
          <p:cNvPr id="30" name="TextBox 29"/>
          <p:cNvSpPr txBox="1"/>
          <p:nvPr/>
        </p:nvSpPr>
        <p:spPr>
          <a:xfrm>
            <a:off x="7132734" y="5373972"/>
            <a:ext cx="1550634" cy="246221"/>
          </a:xfrm>
          <a:prstGeom prst="rect">
            <a:avLst/>
          </a:prstGeom>
          <a:solidFill>
            <a:schemeClr val="bg1">
              <a:alpha val="75000"/>
            </a:schemeClr>
          </a:solidFill>
        </p:spPr>
        <p:txBody>
          <a:bodyPr wrap="square" rtlCol="0">
            <a:spAutoFit/>
          </a:bodyPr>
          <a:lstStyle/>
          <a:p>
            <a:r>
              <a:rPr lang="en-US" sz="1000" dirty="0" smtClean="0">
                <a:latin typeface="Arial"/>
                <a:cs typeface="Arial"/>
              </a:rPr>
              <a:t>mobile profiling systems</a:t>
            </a:r>
            <a:endParaRPr lang="en-US" sz="1000" dirty="0">
              <a:latin typeface="Arial"/>
              <a:cs typeface="Arial"/>
            </a:endParaRPr>
          </a:p>
        </p:txBody>
      </p:sp>
      <p:pic>
        <p:nvPicPr>
          <p:cNvPr id="2" name="Picture 1"/>
          <p:cNvPicPr>
            <a:picLocks noChangeAspect="1"/>
          </p:cNvPicPr>
          <p:nvPr/>
        </p:nvPicPr>
        <p:blipFill>
          <a:blip r:embed="rId22"/>
          <a:stretch>
            <a:fillRect/>
          </a:stretch>
        </p:blipFill>
        <p:spPr>
          <a:xfrm>
            <a:off x="116323" y="4835228"/>
            <a:ext cx="931359" cy="665256"/>
          </a:xfrm>
          <a:prstGeom prst="rect">
            <a:avLst/>
          </a:prstGeom>
        </p:spPr>
      </p:pic>
      <p:sp>
        <p:nvSpPr>
          <p:cNvPr id="31" name="TextBox 30"/>
          <p:cNvSpPr txBox="1"/>
          <p:nvPr/>
        </p:nvSpPr>
        <p:spPr>
          <a:xfrm>
            <a:off x="901603" y="5273413"/>
            <a:ext cx="1147492" cy="400110"/>
          </a:xfrm>
          <a:prstGeom prst="rect">
            <a:avLst/>
          </a:prstGeom>
          <a:solidFill>
            <a:schemeClr val="bg1">
              <a:alpha val="75000"/>
            </a:schemeClr>
          </a:solidFill>
        </p:spPr>
        <p:txBody>
          <a:bodyPr wrap="square" rtlCol="0">
            <a:spAutoFit/>
          </a:bodyPr>
          <a:lstStyle/>
          <a:p>
            <a:r>
              <a:rPr lang="en-US" sz="1000" dirty="0" smtClean="0">
                <a:latin typeface="Arial"/>
                <a:cs typeface="Arial"/>
              </a:rPr>
              <a:t>unmanned aerial systems</a:t>
            </a:r>
            <a:endParaRPr lang="en-US" sz="1000" dirty="0">
              <a:latin typeface="Arial"/>
              <a:cs typeface="Arial"/>
            </a:endParaRPr>
          </a:p>
        </p:txBody>
      </p:sp>
      <p:pic>
        <p:nvPicPr>
          <p:cNvPr id="32" name="Picture 31"/>
          <p:cNvPicPr>
            <a:picLocks noChangeAspect="1"/>
          </p:cNvPicPr>
          <p:nvPr/>
        </p:nvPicPr>
        <p:blipFill>
          <a:blip r:embed="rId23"/>
          <a:stretch>
            <a:fillRect/>
          </a:stretch>
        </p:blipFill>
        <p:spPr>
          <a:xfrm>
            <a:off x="7969823" y="617542"/>
            <a:ext cx="566399" cy="792959"/>
          </a:xfrm>
          <a:prstGeom prst="rect">
            <a:avLst/>
          </a:prstGeom>
        </p:spPr>
      </p:pic>
      <p:pic>
        <p:nvPicPr>
          <p:cNvPr id="16" name="Picture 15"/>
          <p:cNvPicPr>
            <a:picLocks noChangeAspect="1"/>
          </p:cNvPicPr>
          <p:nvPr/>
        </p:nvPicPr>
        <p:blipFill rotWithShape="1">
          <a:blip r:embed="rId24">
            <a:extLst>
              <a:ext uri="{BEBA8EAE-BF5A-486C-A8C5-ECC9F3942E4B}">
                <a14:imgProps xmlns:a14="http://schemas.microsoft.com/office/drawing/2010/main">
                  <a14:imgLayer r:embed="rId25">
                    <a14:imgEffect>
                      <a14:brightnessContrast bright="15000"/>
                    </a14:imgEffect>
                  </a14:imgLayer>
                </a14:imgProps>
              </a:ext>
            </a:extLst>
          </a:blip>
          <a:srcRect l="8029" t="5212" r="15521" b="15853"/>
          <a:stretch/>
        </p:blipFill>
        <p:spPr>
          <a:xfrm>
            <a:off x="7808835" y="1302769"/>
            <a:ext cx="1308846" cy="1013516"/>
          </a:xfrm>
          <a:prstGeom prst="rect">
            <a:avLst/>
          </a:prstGeom>
        </p:spPr>
      </p:pic>
      <p:sp>
        <p:nvSpPr>
          <p:cNvPr id="33" name="TextBox 32"/>
          <p:cNvSpPr txBox="1"/>
          <p:nvPr/>
        </p:nvSpPr>
        <p:spPr>
          <a:xfrm>
            <a:off x="7868103" y="2150839"/>
            <a:ext cx="1335166" cy="400110"/>
          </a:xfrm>
          <a:prstGeom prst="rect">
            <a:avLst/>
          </a:prstGeom>
          <a:solidFill>
            <a:schemeClr val="bg1">
              <a:alpha val="84000"/>
            </a:schemeClr>
          </a:solidFill>
        </p:spPr>
        <p:txBody>
          <a:bodyPr wrap="square" rtlCol="0">
            <a:spAutoFit/>
          </a:bodyPr>
          <a:lstStyle/>
          <a:p>
            <a:r>
              <a:rPr lang="en-US" sz="1000" dirty="0" smtClean="0">
                <a:latin typeface="Arial"/>
                <a:cs typeface="Arial"/>
              </a:rPr>
              <a:t>mobile radars (NOXP, SMART-Rs)</a:t>
            </a:r>
            <a:endParaRPr lang="en-US" sz="1000" dirty="0">
              <a:latin typeface="Arial"/>
              <a:cs typeface="Arial"/>
            </a:endParaRPr>
          </a:p>
        </p:txBody>
      </p:sp>
    </p:spTree>
    <p:extLst>
      <p:ext uri="{BB962C8B-B14F-4D97-AF65-F5344CB8AC3E}">
        <p14:creationId xmlns:p14="http://schemas.microsoft.com/office/powerpoint/2010/main" val="793244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animBg="1"/>
      <p:bldP spid="28" grpId="0" animBg="1"/>
      <p:bldP spid="29" grpId="0" animBg="1"/>
      <p:bldP spid="30" grpId="0" animBg="1"/>
      <p:bldP spid="31"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3389894" y="5306737"/>
            <a:ext cx="990372" cy="707189"/>
          </a:xfrm>
          <a:prstGeom prst="rect">
            <a:avLst/>
          </a:prstGeom>
          <a:ln w="31750">
            <a:solidFill>
              <a:schemeClr val="tx1"/>
            </a:solidFill>
            <a:miter lim="800000"/>
          </a:ln>
        </p:spPr>
      </p:pic>
      <p:pic>
        <p:nvPicPr>
          <p:cNvPr id="21" name="Picture 20" descr="Screen shot 2015-02-02 at 12.05.3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0399" y="5067624"/>
            <a:ext cx="1072655" cy="773321"/>
          </a:xfrm>
          <a:prstGeom prst="rect">
            <a:avLst/>
          </a:prstGeom>
          <a:ln w="31750">
            <a:solidFill>
              <a:schemeClr val="tx1"/>
            </a:solidFill>
            <a:miter lim="800000"/>
          </a:ln>
        </p:spPr>
      </p:pic>
      <p:pic>
        <p:nvPicPr>
          <p:cNvPr id="27" name="Picture 26"/>
          <p:cNvPicPr>
            <a:picLocks noChangeAspect="1"/>
          </p:cNvPicPr>
          <p:nvPr/>
        </p:nvPicPr>
        <p:blipFill>
          <a:blip r:embed="rId5"/>
          <a:stretch>
            <a:fillRect/>
          </a:stretch>
        </p:blipFill>
        <p:spPr>
          <a:xfrm>
            <a:off x="878888" y="4407722"/>
            <a:ext cx="956823" cy="638380"/>
          </a:xfrm>
          <a:prstGeom prst="rect">
            <a:avLst/>
          </a:prstGeom>
          <a:ln w="31750">
            <a:solidFill>
              <a:schemeClr val="tx1"/>
            </a:solidFill>
            <a:miter lim="800000"/>
          </a:ln>
        </p:spPr>
      </p:pic>
      <p:sp>
        <p:nvSpPr>
          <p:cNvPr id="2" name="Title 1"/>
          <p:cNvSpPr>
            <a:spLocks noGrp="1"/>
          </p:cNvSpPr>
          <p:nvPr>
            <p:ph type="title"/>
          </p:nvPr>
        </p:nvSpPr>
        <p:spPr>
          <a:xfrm>
            <a:off x="779463" y="366304"/>
            <a:ext cx="7583488" cy="1143000"/>
          </a:xfrm>
        </p:spPr>
        <p:txBody>
          <a:bodyPr/>
          <a:lstStyle/>
          <a:p>
            <a:r>
              <a:rPr lang="en-US" dirty="0" smtClean="0"/>
              <a:t>Future: New NSSL/SPC initiative</a:t>
            </a:r>
            <a:endParaRPr lang="en-US" dirty="0"/>
          </a:p>
        </p:txBody>
      </p:sp>
      <p:sp>
        <p:nvSpPr>
          <p:cNvPr id="3" name="Content Placeholder 2"/>
          <p:cNvSpPr>
            <a:spLocks noGrp="1"/>
          </p:cNvSpPr>
          <p:nvPr>
            <p:ph idx="1"/>
          </p:nvPr>
        </p:nvSpPr>
        <p:spPr>
          <a:xfrm>
            <a:off x="-230634" y="2099657"/>
            <a:ext cx="6178924" cy="2267898"/>
          </a:xfrm>
        </p:spPr>
        <p:txBody>
          <a:bodyPr>
            <a:normAutofit/>
          </a:bodyPr>
          <a:lstStyle/>
          <a:p>
            <a:pPr lvl="1"/>
            <a:r>
              <a:rPr lang="en-US" sz="1800" dirty="0" smtClean="0">
                <a:solidFill>
                  <a:schemeClr val="tx1"/>
                </a:solidFill>
              </a:rPr>
              <a:t>Direct conduit for </a:t>
            </a:r>
            <a:r>
              <a:rPr lang="en-US" sz="1800" dirty="0">
                <a:solidFill>
                  <a:schemeClr val="tx1"/>
                </a:solidFill>
              </a:rPr>
              <a:t>R20      O2R </a:t>
            </a:r>
            <a:r>
              <a:rPr lang="en-US" sz="1800" dirty="0" smtClean="0">
                <a:solidFill>
                  <a:schemeClr val="tx1"/>
                </a:solidFill>
              </a:rPr>
              <a:t>activities</a:t>
            </a:r>
            <a:endParaRPr lang="en-US" sz="1800" dirty="0" smtClean="0"/>
          </a:p>
          <a:p>
            <a:pPr lvl="1"/>
            <a:r>
              <a:rPr lang="en-US" sz="1800" dirty="0" smtClean="0"/>
              <a:t>2 - 4 shifts/month (day or evening shifts)</a:t>
            </a:r>
          </a:p>
          <a:p>
            <a:pPr lvl="1"/>
            <a:r>
              <a:rPr lang="en-US" sz="1800" i="1" dirty="0"/>
              <a:t>Enhanced Thunderstorm </a:t>
            </a:r>
            <a:r>
              <a:rPr lang="en-US" sz="1800" i="1" dirty="0" smtClean="0"/>
              <a:t>Outlooks and Mesoscale Discussions</a:t>
            </a:r>
          </a:p>
        </p:txBody>
      </p:sp>
      <p:sp>
        <p:nvSpPr>
          <p:cNvPr id="4" name="Footer Placeholder 3"/>
          <p:cNvSpPr>
            <a:spLocks noGrp="1"/>
          </p:cNvSpPr>
          <p:nvPr>
            <p:ph type="ftr" sz="quarter" idx="3"/>
          </p:nvPr>
        </p:nvSpPr>
        <p:spPr/>
        <p:txBody>
          <a:bodyPr/>
          <a:lstStyle/>
          <a:p>
            <a:r>
              <a:rPr lang="en-US" smtClean="0"/>
              <a:t>NSSL Lab Review Feb 25–27, 2015</a:t>
            </a:r>
            <a:endParaRPr lang="en-US" dirty="0"/>
          </a:p>
        </p:txBody>
      </p:sp>
      <p:sp>
        <p:nvSpPr>
          <p:cNvPr id="5" name="Slide Number Placeholder 4"/>
          <p:cNvSpPr>
            <a:spLocks noGrp="1"/>
          </p:cNvSpPr>
          <p:nvPr>
            <p:ph type="sldNum" sz="quarter" idx="4"/>
          </p:nvPr>
        </p:nvSpPr>
        <p:spPr>
          <a:xfrm>
            <a:off x="6836447" y="6452783"/>
            <a:ext cx="2133600" cy="365125"/>
          </a:xfrm>
        </p:spPr>
        <p:txBody>
          <a:bodyPr/>
          <a:lstStyle/>
          <a:p>
            <a:fld id="{2AE81A39-2840-ED4D-A514-D08330109612}" type="slidenum">
              <a:rPr lang="en-US" smtClean="0"/>
              <a:pPr/>
              <a:t>6</a:t>
            </a:fld>
            <a:endParaRPr lang="en-US" dirty="0"/>
          </a:p>
        </p:txBody>
      </p:sp>
      <p:pic>
        <p:nvPicPr>
          <p:cNvPr id="8" name="Picture 7"/>
          <p:cNvPicPr>
            <a:picLocks noChangeAspect="1"/>
          </p:cNvPicPr>
          <p:nvPr/>
        </p:nvPicPr>
        <p:blipFill rotWithShape="1">
          <a:blip r:embed="rId6"/>
          <a:srcRect l="8219" t="16199" r="8067" b="7830"/>
          <a:stretch/>
        </p:blipFill>
        <p:spPr>
          <a:xfrm>
            <a:off x="5896242" y="2002114"/>
            <a:ext cx="2685599" cy="1825630"/>
          </a:xfrm>
          <a:prstGeom prst="rect">
            <a:avLst/>
          </a:prstGeom>
        </p:spPr>
      </p:pic>
      <p:sp>
        <p:nvSpPr>
          <p:cNvPr id="9" name="TextBox 8"/>
          <p:cNvSpPr txBox="1"/>
          <p:nvPr/>
        </p:nvSpPr>
        <p:spPr>
          <a:xfrm>
            <a:off x="351554" y="1522399"/>
            <a:ext cx="8230288" cy="830997"/>
          </a:xfrm>
          <a:prstGeom prst="rect">
            <a:avLst/>
          </a:prstGeom>
          <a:noFill/>
        </p:spPr>
        <p:txBody>
          <a:bodyPr wrap="none" rtlCol="0">
            <a:spAutoFit/>
          </a:bodyPr>
          <a:lstStyle/>
          <a:p>
            <a:r>
              <a:rPr lang="en-US" sz="2400" dirty="0">
                <a:latin typeface="Arial"/>
                <a:cs typeface="Arial"/>
              </a:rPr>
              <a:t>NSSL scientists work operational shifts, issue real products</a:t>
            </a:r>
          </a:p>
          <a:p>
            <a:endParaRPr lang="en-US" sz="2400" dirty="0">
              <a:latin typeface="Arial"/>
              <a:cs typeface="Arial"/>
            </a:endParaRPr>
          </a:p>
        </p:txBody>
      </p:sp>
      <p:sp>
        <p:nvSpPr>
          <p:cNvPr id="10" name="Left-Right Arrow 9"/>
          <p:cNvSpPr/>
          <p:nvPr/>
        </p:nvSpPr>
        <p:spPr>
          <a:xfrm>
            <a:off x="2814072" y="2243325"/>
            <a:ext cx="268414" cy="130820"/>
          </a:xfrm>
          <a:prstGeom prst="leftRigh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327350" y="3994864"/>
            <a:ext cx="4614358" cy="2308324"/>
          </a:xfrm>
          <a:prstGeom prst="rect">
            <a:avLst/>
          </a:prstGeom>
          <a:noFill/>
        </p:spPr>
        <p:txBody>
          <a:bodyPr wrap="square" rtlCol="0">
            <a:spAutoFit/>
          </a:bodyPr>
          <a:lstStyle/>
          <a:p>
            <a:pPr lvl="1"/>
            <a:r>
              <a:rPr lang="en-US" b="1" dirty="0">
                <a:solidFill>
                  <a:srgbClr val="FF0000"/>
                </a:solidFill>
                <a:latin typeface="Arial"/>
                <a:cs typeface="Arial"/>
              </a:rPr>
              <a:t>Collocation of NSSL and SPC </a:t>
            </a:r>
            <a:r>
              <a:rPr lang="en-US" b="1" dirty="0" smtClean="0">
                <a:solidFill>
                  <a:srgbClr val="FF0000"/>
                </a:solidFill>
                <a:latin typeface="Arial"/>
                <a:cs typeface="Arial"/>
              </a:rPr>
              <a:t>essential, but…</a:t>
            </a:r>
          </a:p>
          <a:p>
            <a:pPr lvl="1"/>
            <a:endParaRPr lang="en-US" b="1" dirty="0">
              <a:solidFill>
                <a:srgbClr val="FF0000"/>
              </a:solidFill>
              <a:latin typeface="Arial"/>
              <a:cs typeface="Arial"/>
            </a:endParaRPr>
          </a:p>
          <a:p>
            <a:pPr lvl="1"/>
            <a:r>
              <a:rPr lang="en-US" b="1" dirty="0">
                <a:solidFill>
                  <a:srgbClr val="FF0000"/>
                </a:solidFill>
                <a:latin typeface="Arial"/>
                <a:cs typeface="Arial"/>
              </a:rPr>
              <a:t>Years of successful collaboration w/SPC, </a:t>
            </a:r>
            <a:r>
              <a:rPr lang="en-US" b="1" dirty="0" smtClean="0">
                <a:solidFill>
                  <a:srgbClr val="FF0000"/>
                </a:solidFill>
                <a:latin typeface="Arial"/>
                <a:cs typeface="Arial"/>
              </a:rPr>
              <a:t>NSSL, </a:t>
            </a:r>
            <a:r>
              <a:rPr lang="en-US" b="1" dirty="0">
                <a:solidFill>
                  <a:srgbClr val="FF0000"/>
                </a:solidFill>
                <a:latin typeface="Arial"/>
                <a:cs typeface="Arial"/>
              </a:rPr>
              <a:t>HWT </a:t>
            </a:r>
            <a:r>
              <a:rPr lang="en-US" b="1" dirty="0" smtClean="0">
                <a:solidFill>
                  <a:srgbClr val="FF0000"/>
                </a:solidFill>
                <a:latin typeface="Arial"/>
                <a:cs typeface="Arial"/>
              </a:rPr>
              <a:t>were needed…led </a:t>
            </a:r>
            <a:r>
              <a:rPr lang="en-US" b="1" dirty="0">
                <a:solidFill>
                  <a:srgbClr val="FF0000"/>
                </a:solidFill>
                <a:latin typeface="Arial"/>
                <a:cs typeface="Arial"/>
              </a:rPr>
              <a:t>to culture change and trust to </a:t>
            </a:r>
            <a:r>
              <a:rPr lang="en-US" b="1" dirty="0" smtClean="0">
                <a:solidFill>
                  <a:srgbClr val="FF0000"/>
                </a:solidFill>
                <a:latin typeface="Arial"/>
                <a:cs typeface="Arial"/>
              </a:rPr>
              <a:t>make </a:t>
            </a:r>
            <a:r>
              <a:rPr lang="en-US" b="1" dirty="0">
                <a:solidFill>
                  <a:srgbClr val="FF0000"/>
                </a:solidFill>
                <a:latin typeface="Arial"/>
                <a:cs typeface="Arial"/>
              </a:rPr>
              <a:t>this happen</a:t>
            </a:r>
          </a:p>
          <a:p>
            <a:endParaRPr lang="en-US" b="1" dirty="0">
              <a:latin typeface="Arial"/>
              <a:cs typeface="Arial"/>
            </a:endParaRPr>
          </a:p>
        </p:txBody>
      </p:sp>
      <p:pic>
        <p:nvPicPr>
          <p:cNvPr id="14" name="Picture 13"/>
          <p:cNvPicPr>
            <a:picLocks noChangeAspect="1"/>
          </p:cNvPicPr>
          <p:nvPr/>
        </p:nvPicPr>
        <p:blipFill>
          <a:blip r:embed="rId7"/>
          <a:stretch>
            <a:fillRect/>
          </a:stretch>
        </p:blipFill>
        <p:spPr>
          <a:xfrm>
            <a:off x="1895815" y="4317946"/>
            <a:ext cx="1447320" cy="1085490"/>
          </a:xfrm>
          <a:prstGeom prst="rect">
            <a:avLst/>
          </a:prstGeom>
          <a:ln w="31750">
            <a:solidFill>
              <a:schemeClr val="tx1"/>
            </a:solidFill>
            <a:miter lim="800000"/>
          </a:ln>
        </p:spPr>
      </p:pic>
      <p:pic>
        <p:nvPicPr>
          <p:cNvPr id="17" name="Picture 16"/>
          <p:cNvPicPr>
            <a:picLocks noChangeAspect="1"/>
          </p:cNvPicPr>
          <p:nvPr/>
        </p:nvPicPr>
        <p:blipFill>
          <a:blip r:embed="rId8"/>
          <a:stretch>
            <a:fillRect/>
          </a:stretch>
        </p:blipFill>
        <p:spPr>
          <a:xfrm>
            <a:off x="2944748" y="3551063"/>
            <a:ext cx="967736" cy="725802"/>
          </a:xfrm>
          <a:prstGeom prst="rect">
            <a:avLst/>
          </a:prstGeom>
          <a:ln w="31750">
            <a:solidFill>
              <a:schemeClr val="tx1"/>
            </a:solidFill>
            <a:miter lim="800000"/>
          </a:ln>
        </p:spPr>
      </p:pic>
      <p:pic>
        <p:nvPicPr>
          <p:cNvPr id="19" name="Picture 18"/>
          <p:cNvPicPr>
            <a:picLocks noChangeAspect="1"/>
          </p:cNvPicPr>
          <p:nvPr/>
        </p:nvPicPr>
        <p:blipFill>
          <a:blip r:embed="rId9"/>
          <a:stretch>
            <a:fillRect/>
          </a:stretch>
        </p:blipFill>
        <p:spPr>
          <a:xfrm>
            <a:off x="1895815" y="3552743"/>
            <a:ext cx="1012757" cy="724122"/>
          </a:xfrm>
          <a:prstGeom prst="rect">
            <a:avLst/>
          </a:prstGeom>
          <a:ln w="31750">
            <a:solidFill>
              <a:schemeClr val="tx1"/>
            </a:solidFill>
            <a:miter lim="800000"/>
          </a:ln>
        </p:spPr>
      </p:pic>
      <p:pic>
        <p:nvPicPr>
          <p:cNvPr id="20" name="Picture 19"/>
          <p:cNvPicPr>
            <a:picLocks noChangeAspect="1"/>
          </p:cNvPicPr>
          <p:nvPr/>
        </p:nvPicPr>
        <p:blipFill>
          <a:blip r:embed="rId10"/>
          <a:stretch>
            <a:fillRect/>
          </a:stretch>
        </p:blipFill>
        <p:spPr>
          <a:xfrm>
            <a:off x="947458" y="3726143"/>
            <a:ext cx="888253" cy="628439"/>
          </a:xfrm>
          <a:prstGeom prst="rect">
            <a:avLst/>
          </a:prstGeom>
          <a:ln w="31750">
            <a:solidFill>
              <a:schemeClr val="tx1"/>
            </a:solidFill>
            <a:miter lim="800000"/>
          </a:ln>
        </p:spPr>
      </p:pic>
      <p:pic>
        <p:nvPicPr>
          <p:cNvPr id="28" name="Picture 27"/>
          <p:cNvPicPr>
            <a:picLocks noChangeAspect="1"/>
          </p:cNvPicPr>
          <p:nvPr/>
        </p:nvPicPr>
        <p:blipFill>
          <a:blip r:embed="rId11"/>
          <a:stretch>
            <a:fillRect/>
          </a:stretch>
        </p:blipFill>
        <p:spPr>
          <a:xfrm flipH="1">
            <a:off x="3389894" y="4317945"/>
            <a:ext cx="677106" cy="948245"/>
          </a:xfrm>
          <a:prstGeom prst="rect">
            <a:avLst/>
          </a:prstGeom>
          <a:ln w="31750">
            <a:solidFill>
              <a:schemeClr val="tx1"/>
            </a:solidFill>
            <a:miter lim="800000"/>
          </a:ln>
        </p:spPr>
      </p:pic>
      <p:pic>
        <p:nvPicPr>
          <p:cNvPr id="30" name="Picture 29" descr="Corfidi_issuing_watch.PNG"/>
          <p:cNvPicPr>
            <a:picLocks noChangeAspect="1"/>
          </p:cNvPicPr>
          <p:nvPr/>
        </p:nvPicPr>
        <p:blipFill>
          <a:blip r:embed="rId12">
            <a:extLst>
              <a:ext uri="{BEBA8EAE-BF5A-486C-A8C5-ECC9F3942E4B}">
                <a14:imgProps xmlns:a14="http://schemas.microsoft.com/office/drawing/2010/main">
                  <a14:imgLayer r:embed="rId13">
                    <a14:imgEffect>
                      <a14:colorTemperature colorTemp="7587"/>
                    </a14:imgEffect>
                    <a14:imgEffect>
                      <a14:brightnessContrast bright="30000"/>
                    </a14:imgEffect>
                  </a14:imgLayer>
                </a14:imgProps>
              </a:ext>
              <a:ext uri="{28A0092B-C50C-407E-A947-70E740481C1C}">
                <a14:useLocalDpi xmlns:a14="http://schemas.microsoft.com/office/drawing/2010/main" val="0"/>
              </a:ext>
            </a:extLst>
          </a:blip>
          <a:stretch>
            <a:fillRect/>
          </a:stretch>
        </p:blipFill>
        <p:spPr>
          <a:xfrm>
            <a:off x="1895815" y="5351525"/>
            <a:ext cx="1447320" cy="951663"/>
          </a:xfrm>
          <a:prstGeom prst="rect">
            <a:avLst/>
          </a:prstGeom>
          <a:ln w="31750">
            <a:solidFill>
              <a:schemeClr val="tx1"/>
            </a:solidFill>
            <a:miter lim="800000"/>
          </a:ln>
        </p:spPr>
      </p:pic>
    </p:spTree>
    <p:extLst>
      <p:ext uri="{BB962C8B-B14F-4D97-AF65-F5344CB8AC3E}">
        <p14:creationId xmlns:p14="http://schemas.microsoft.com/office/powerpoint/2010/main" val="1837636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P spid="10" grpId="0" animBg="1"/>
      <p:bldP spid="11" grpId="0" build="p" bldLvl="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661" y="485264"/>
            <a:ext cx="7583488" cy="1143000"/>
          </a:xfrm>
        </p:spPr>
        <p:txBody>
          <a:bodyPr/>
          <a:lstStyle/>
          <a:p>
            <a:r>
              <a:rPr lang="en-US" dirty="0" smtClean="0"/>
              <a:t>Summary</a:t>
            </a:r>
            <a:endParaRPr lang="en-US" dirty="0"/>
          </a:p>
        </p:txBody>
      </p:sp>
      <p:sp>
        <p:nvSpPr>
          <p:cNvPr id="3" name="Content Placeholder 2"/>
          <p:cNvSpPr>
            <a:spLocks noGrp="1"/>
          </p:cNvSpPr>
          <p:nvPr>
            <p:ph idx="1"/>
          </p:nvPr>
        </p:nvSpPr>
        <p:spPr>
          <a:xfrm>
            <a:off x="483128" y="1834003"/>
            <a:ext cx="8008939" cy="3919510"/>
          </a:xfrm>
        </p:spPr>
        <p:txBody>
          <a:bodyPr>
            <a:normAutofit lnSpcReduction="10000"/>
          </a:bodyPr>
          <a:lstStyle/>
          <a:p>
            <a:pPr marL="0" indent="0">
              <a:buNone/>
            </a:pPr>
            <a:r>
              <a:rPr lang="en-US" dirty="0" smtClean="0"/>
              <a:t>Successes</a:t>
            </a:r>
          </a:p>
          <a:p>
            <a:pPr lvl="1"/>
            <a:r>
              <a:rPr lang="en-US" sz="1800" dirty="0"/>
              <a:t>C</a:t>
            </a:r>
            <a:r>
              <a:rPr lang="en-US" sz="1800" dirty="0" smtClean="0"/>
              <a:t>ollaboration </a:t>
            </a:r>
            <a:r>
              <a:rPr lang="en-US" sz="1800" dirty="0" smtClean="0"/>
              <a:t>w/operations </a:t>
            </a:r>
            <a:r>
              <a:rPr lang="en-US" sz="1800" dirty="0" smtClean="0"/>
              <a:t>has facilitated </a:t>
            </a:r>
            <a:r>
              <a:rPr lang="en-US" sz="1800" dirty="0" smtClean="0"/>
              <a:t>applied science &amp; research (O2R):</a:t>
            </a:r>
          </a:p>
          <a:p>
            <a:pPr lvl="2"/>
            <a:r>
              <a:rPr lang="en-US" sz="1600" dirty="0"/>
              <a:t>c</a:t>
            </a:r>
            <a:r>
              <a:rPr lang="en-US" sz="1600" dirty="0" smtClean="0"/>
              <a:t>old</a:t>
            </a:r>
            <a:r>
              <a:rPr lang="en-US" sz="1600" dirty="0" smtClean="0"/>
              <a:t>-season tornadoes in the southeast U.S.</a:t>
            </a:r>
          </a:p>
          <a:p>
            <a:pPr lvl="2"/>
            <a:r>
              <a:rPr lang="en-US" sz="1600" dirty="0" smtClean="0"/>
              <a:t>non-tornadic high wind events &amp; derechos</a:t>
            </a:r>
          </a:p>
          <a:p>
            <a:pPr lvl="2"/>
            <a:r>
              <a:rPr lang="en-US" sz="1600" dirty="0" smtClean="0"/>
              <a:t>application of experimental forecasting technique &amp; guidance to field program operations</a:t>
            </a:r>
          </a:p>
          <a:p>
            <a:pPr lvl="2"/>
            <a:r>
              <a:rPr lang="en-US" sz="1600" dirty="0" smtClean="0"/>
              <a:t>NSSL scientists now working operational shifts at SPC</a:t>
            </a:r>
          </a:p>
          <a:p>
            <a:pPr marL="0" indent="0">
              <a:buNone/>
            </a:pPr>
            <a:r>
              <a:rPr lang="en-US" dirty="0" smtClean="0"/>
              <a:t>Remaining challenges</a:t>
            </a:r>
          </a:p>
          <a:p>
            <a:pPr lvl="1"/>
            <a:r>
              <a:rPr lang="en-US" sz="1600" u="sng" dirty="0" smtClean="0"/>
              <a:t>Maintain these bridges </a:t>
            </a:r>
            <a:r>
              <a:rPr lang="en-US" sz="1600" dirty="0" smtClean="0"/>
              <a:t>(NOAA to continue to foster collaborative research between forecasters and researchers when topics of mutual interest arise)</a:t>
            </a:r>
          </a:p>
          <a:p>
            <a:pPr lvl="1"/>
            <a:r>
              <a:rPr lang="en-US" sz="1600" dirty="0" smtClean="0"/>
              <a:t>O2R (incl. forecaster involvement in research) important in transition process</a:t>
            </a:r>
            <a:endParaRPr lang="en-US" sz="1600" dirty="0"/>
          </a:p>
        </p:txBody>
      </p:sp>
      <p:sp>
        <p:nvSpPr>
          <p:cNvPr id="4" name="Footer Placeholder 3"/>
          <p:cNvSpPr>
            <a:spLocks noGrp="1"/>
          </p:cNvSpPr>
          <p:nvPr>
            <p:ph type="ftr" sz="quarter" idx="3"/>
          </p:nvPr>
        </p:nvSpPr>
        <p:spPr/>
        <p:txBody>
          <a:bodyPr/>
          <a:lstStyle/>
          <a:p>
            <a:r>
              <a:rPr lang="en-US" smtClean="0"/>
              <a:t>NSSL Lab Review Feb 25–27, 2015</a:t>
            </a:r>
            <a:endParaRPr lang="en-US" dirty="0"/>
          </a:p>
        </p:txBody>
      </p:sp>
      <p:sp>
        <p:nvSpPr>
          <p:cNvPr id="5" name="Slide Number Placeholder 4"/>
          <p:cNvSpPr>
            <a:spLocks noGrp="1"/>
          </p:cNvSpPr>
          <p:nvPr>
            <p:ph type="sldNum" sz="quarter" idx="4"/>
          </p:nvPr>
        </p:nvSpPr>
        <p:spPr/>
        <p:txBody>
          <a:bodyPr/>
          <a:lstStyle/>
          <a:p>
            <a:fld id="{2AE81A39-2840-ED4D-A514-D08330109612}" type="slidenum">
              <a:rPr lang="en-US" smtClean="0"/>
              <a:pPr/>
              <a:t>7</a:t>
            </a:fld>
            <a:endParaRPr lang="en-US" dirty="0"/>
          </a:p>
        </p:txBody>
      </p:sp>
      <p:pic>
        <p:nvPicPr>
          <p:cNvPr id="6" name="Picture 5"/>
          <p:cNvPicPr>
            <a:picLocks noChangeAspect="1"/>
          </p:cNvPicPr>
          <p:nvPr/>
        </p:nvPicPr>
        <p:blipFill>
          <a:blip r:embed="rId2"/>
          <a:stretch>
            <a:fillRect/>
          </a:stretch>
        </p:blipFill>
        <p:spPr>
          <a:xfrm>
            <a:off x="6836447" y="3781318"/>
            <a:ext cx="1531542" cy="730229"/>
          </a:xfrm>
          <a:prstGeom prst="rect">
            <a:avLst/>
          </a:prstGeom>
        </p:spPr>
      </p:pic>
    </p:spTree>
    <p:extLst>
      <p:ext uri="{BB962C8B-B14F-4D97-AF65-F5344CB8AC3E}">
        <p14:creationId xmlns:p14="http://schemas.microsoft.com/office/powerpoint/2010/main" val="218332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015-review-template">
  <a:themeElements>
    <a:clrScheme name="NSSL Review 2015">
      <a:dk1>
        <a:srgbClr val="000000"/>
      </a:dk1>
      <a:lt1>
        <a:srgbClr val="FFFFFF"/>
      </a:lt1>
      <a:dk2>
        <a:srgbClr val="001526"/>
      </a:dk2>
      <a:lt2>
        <a:srgbClr val="0A4595"/>
      </a:lt2>
      <a:accent1>
        <a:srgbClr val="0099D8"/>
      </a:accent1>
      <a:accent2>
        <a:srgbClr val="FF8100"/>
      </a:accent2>
      <a:accent3>
        <a:srgbClr val="A3001B"/>
      </a:accent3>
      <a:accent4>
        <a:srgbClr val="004C0D"/>
      </a:accent4>
      <a:accent5>
        <a:srgbClr val="CCCCCC"/>
      </a:accent5>
      <a:accent6>
        <a:srgbClr val="E50026"/>
      </a:accent6>
      <a:hlink>
        <a:srgbClr val="0099D8"/>
      </a:hlink>
      <a:folHlink>
        <a:srgbClr val="002D4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Pixel">
      <a:fillStyleLst>
        <a:solidFill>
          <a:schemeClr val="phClr"/>
        </a:solidFill>
        <a:solidFill>
          <a:schemeClr val="phClr">
            <a:satMod val="150000"/>
          </a:schemeClr>
        </a:solidFill>
        <a:solidFill>
          <a:schemeClr val="phClr">
            <a:shade val="80000"/>
            <a:lumMod val="90000"/>
          </a:scheme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50800" cap="flat" cmpd="sng" algn="ctr">
          <a:solidFill>
            <a:schemeClr val="phClr">
              <a:alpha val="80000"/>
            </a:schemeClr>
          </a:solidFill>
          <a:prstDash val="solid"/>
        </a:ln>
      </a:lnStyleLst>
      <a:effectStyleLst>
        <a:effectStyle>
          <a:effectLst/>
        </a:effectStyle>
        <a:effectStyle>
          <a:effectLst>
            <a:outerShdw blurRad="50800" dist="63500" dir="2700000" sx="102000" sy="102000" rotWithShape="0">
              <a:srgbClr val="000000">
                <a:alpha val="50000"/>
              </a:srgbClr>
            </a:outerShdw>
          </a:effectLst>
          <a:scene3d>
            <a:camera prst="orthographicFront">
              <a:rot lat="0" lon="0" rev="0"/>
            </a:camera>
            <a:lightRig rig="glow" dir="tl"/>
          </a:scene3d>
          <a:sp3d>
            <a:bevelT w="0" h="0"/>
          </a:sp3d>
        </a:effectStyle>
        <a:effectStyle>
          <a:effectLst>
            <a:outerShdw blurRad="63500" dist="38100" dir="3600000" sx="103000" sy="103000" rotWithShape="0">
              <a:srgbClr val="000000">
                <a:alpha val="60000"/>
              </a:srgbClr>
            </a:outerShdw>
          </a:effectLst>
          <a:scene3d>
            <a:camera prst="orthographicFront">
              <a:rot lat="0" lon="0" rev="0"/>
            </a:camera>
            <a:lightRig rig="flat" dir="t">
              <a:rot lat="0" lon="0" rev="5400000"/>
            </a:lightRig>
          </a:scene3d>
          <a:sp3d prstMaterial="softmetal">
            <a:bevelT w="63500" h="38100"/>
          </a:sp3d>
        </a:effectStyle>
      </a:effectStyleLst>
      <a:bgFillStyleLst>
        <a:solidFill>
          <a:schemeClr val="phClr"/>
        </a:solidFill>
        <a:gradFill rotWithShape="1">
          <a:gsLst>
            <a:gs pos="0">
              <a:schemeClr val="phClr">
                <a:tint val="100000"/>
                <a:shade val="95000"/>
                <a:satMod val="350000"/>
              </a:schemeClr>
            </a:gs>
            <a:gs pos="100000">
              <a:schemeClr val="phClr">
                <a:shade val="20000"/>
                <a:satMod val="150000"/>
              </a:schemeClr>
            </a:gs>
          </a:gsLst>
          <a:lin ang="5400000" scaled="0"/>
        </a:gradFill>
        <a:blipFill rotWithShape="1">
          <a:blip xmlns:r="http://schemas.openxmlformats.org/officeDocument/2006/relationships" r:embed="rId1">
            <a:duotone>
              <a:schemeClr val="phClr">
                <a:shade val="1000"/>
                <a:satMod val="400000"/>
              </a:schemeClr>
              <a:schemeClr val="phClr">
                <a:tint val="50000"/>
                <a:satMod val="4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2015-review-template.potx</Template>
  <TotalTime>5006</TotalTime>
  <Words>1899</Words>
  <Application>Microsoft Macintosh PowerPoint</Application>
  <PresentationFormat>On-screen Show (4:3)</PresentationFormat>
  <Paragraphs>165</Paragraphs>
  <Slides>7</Slides>
  <Notes>6</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2015-review-template</vt:lpstr>
      <vt:lpstr>Bridging research and operations: SPC interactions and field experiments</vt:lpstr>
      <vt:lpstr>non-HWT collaborations with forecasters</vt:lpstr>
      <vt:lpstr>non-HWT collaborations with forecasters</vt:lpstr>
      <vt:lpstr>Major Field Programs since 2009</vt:lpstr>
      <vt:lpstr>PowerPoint Presentation</vt:lpstr>
      <vt:lpstr>Future: New NSSL/SPC initiative</vt:lpstr>
      <vt:lpstr>Summary</vt:lpstr>
    </vt:vector>
  </TitlesOfParts>
  <Company>National Severe Storms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Vicki Farmer</dc:creator>
  <cp:lastModifiedBy>Michael Coniglio</cp:lastModifiedBy>
  <cp:revision>195</cp:revision>
  <dcterms:created xsi:type="dcterms:W3CDTF">2014-10-24T15:10:25Z</dcterms:created>
  <dcterms:modified xsi:type="dcterms:W3CDTF">2015-02-10T19:17:03Z</dcterms:modified>
</cp:coreProperties>
</file>