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4" r:id="rId4"/>
    <p:sldId id="265" r:id="rId5"/>
    <p:sldId id="259" r:id="rId6"/>
    <p:sldId id="260" r:id="rId7"/>
    <p:sldId id="261" r:id="rId8"/>
    <p:sldId id="262" r:id="rId9"/>
  </p:sldIdLst>
  <p:sldSz cx="43891200" cy="246888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2973" autoAdjust="0"/>
  </p:normalViewPr>
  <p:slideViewPr>
    <p:cSldViewPr snapToGrid="0" snapToObjects="1">
      <p:cViewPr varScale="1">
        <p:scale>
          <a:sx n="39" d="100"/>
          <a:sy n="39" d="100"/>
        </p:scale>
        <p:origin x="-168" y="-200"/>
      </p:cViewPr>
      <p:guideLst>
        <p:guide orient="horz" pos="968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t>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t>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from dry-run:</a:t>
            </a:r>
          </a:p>
          <a:p>
            <a:endParaRPr lang="en-US" dirty="0" smtClean="0"/>
          </a:p>
          <a:p>
            <a:r>
              <a:rPr lang="en-US" dirty="0" smtClean="0"/>
              <a:t>1.) Talk ran about 7 minutes.  Need</a:t>
            </a:r>
            <a:r>
              <a:rPr lang="en-US" baseline="0" dirty="0" smtClean="0"/>
              <a:t> to cut 2 minutes off.  Find information to cut down on (maybe less detail about each point) (TALK LESS??).</a:t>
            </a:r>
          </a:p>
          <a:p>
            <a:r>
              <a:rPr lang="en-US" baseline="0" dirty="0" smtClean="0"/>
              <a:t>2.) </a:t>
            </a:r>
            <a:r>
              <a:rPr lang="en-US" b="1" baseline="0" dirty="0" smtClean="0"/>
              <a:t>Link each image to a slide with a larger image (and maybe bullet points).</a:t>
            </a:r>
          </a:p>
          <a:p>
            <a:r>
              <a:rPr lang="en-US" baseline="0" dirty="0" smtClean="0"/>
              <a:t>3.) Make a mock up of a two-slide presentation (one for each screen).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 Add example images of reports/warnings?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 Add photos of forecasters in action (admiral visit).</a:t>
            </a:r>
          </a:p>
          <a:p>
            <a:r>
              <a:rPr lang="en-US" baseline="0" dirty="0" smtClean="0"/>
              <a:t>4.) Test out on </a:t>
            </a:r>
            <a:r>
              <a:rPr lang="en-US" baseline="0" dirty="0" err="1" smtClean="0"/>
              <a:t>Devlab</a:t>
            </a:r>
            <a:r>
              <a:rPr lang="en-US" baseline="0" dirty="0" smtClean="0"/>
              <a:t> displays.</a:t>
            </a:r>
          </a:p>
          <a:p>
            <a:r>
              <a:rPr lang="en-US" baseline="0" dirty="0" smtClean="0"/>
              <a:t>5.) Talk to JJ about adding animation of FLASH.</a:t>
            </a:r>
          </a:p>
          <a:p>
            <a:r>
              <a:rPr lang="en-US" b="1" baseline="0" dirty="0" smtClean="0"/>
              <a:t>6.) Add affiliations of each individual listed above.</a:t>
            </a:r>
          </a:p>
          <a:p>
            <a:r>
              <a:rPr lang="en-US" baseline="0" dirty="0" smtClean="0"/>
              <a:t>7.) Remake products map (hard to tell difference between operational watches/warnings).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from dry-run:</a:t>
            </a:r>
          </a:p>
          <a:p>
            <a:endParaRPr lang="en-US" dirty="0" smtClean="0"/>
          </a:p>
          <a:p>
            <a:r>
              <a:rPr lang="en-US" dirty="0" smtClean="0"/>
              <a:t>1.) Talk ran about 7 minutes.  Need</a:t>
            </a:r>
            <a:r>
              <a:rPr lang="en-US" baseline="0" dirty="0" smtClean="0"/>
              <a:t> to cut 2 minutes off.  Find information to cut down on (maybe less detail about each point).</a:t>
            </a:r>
          </a:p>
          <a:p>
            <a:r>
              <a:rPr lang="en-US" baseline="0" dirty="0" smtClean="0"/>
              <a:t>2.) Link each image to a slide with a larger image (and maybe bullet points).</a:t>
            </a:r>
          </a:p>
          <a:p>
            <a:r>
              <a:rPr lang="en-US" baseline="0" dirty="0" smtClean="0"/>
              <a:t>3.) Make a mock up of a two-slide presentation (one for each screen).</a:t>
            </a:r>
          </a:p>
          <a:p>
            <a:r>
              <a:rPr lang="en-US" baseline="0" dirty="0" smtClean="0"/>
              <a:t>4.) Test out on </a:t>
            </a:r>
            <a:r>
              <a:rPr lang="en-US" baseline="0" dirty="0" err="1" smtClean="0"/>
              <a:t>Devlab</a:t>
            </a:r>
            <a:r>
              <a:rPr lang="en-US" baseline="0" dirty="0" smtClean="0"/>
              <a:t> displays.</a:t>
            </a:r>
          </a:p>
          <a:p>
            <a:r>
              <a:rPr lang="en-US" baseline="0" dirty="0" smtClean="0"/>
              <a:t>5.) Add photos of forecasters in action (admiral visit).</a:t>
            </a:r>
          </a:p>
          <a:p>
            <a:r>
              <a:rPr lang="en-US" baseline="0" dirty="0" smtClean="0"/>
              <a:t>6.) Talk to JJ about adding animation of FLASH.</a:t>
            </a:r>
          </a:p>
          <a:p>
            <a:r>
              <a:rPr lang="en-US" baseline="0" dirty="0" smtClean="0"/>
              <a:t>7.) Add example images of reports/warnings?</a:t>
            </a:r>
          </a:p>
          <a:p>
            <a:r>
              <a:rPr lang="en-US" baseline="0" dirty="0" smtClean="0"/>
              <a:t>8.) Add affiliations of each individual listed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from dry-run:</a:t>
            </a:r>
          </a:p>
          <a:p>
            <a:endParaRPr lang="en-US" dirty="0" smtClean="0"/>
          </a:p>
          <a:p>
            <a:r>
              <a:rPr lang="en-US" dirty="0" smtClean="0"/>
              <a:t>1.) Talk ran about 7 minutes.  Need</a:t>
            </a:r>
            <a:r>
              <a:rPr lang="en-US" baseline="0" dirty="0" smtClean="0"/>
              <a:t> to cut 2 minutes off.  Find information to cut down on (maybe less detail about each point).</a:t>
            </a:r>
          </a:p>
          <a:p>
            <a:r>
              <a:rPr lang="en-US" baseline="0" dirty="0" smtClean="0"/>
              <a:t>2.) Link each image to a slide with a larger image (and maybe bullet points).</a:t>
            </a:r>
          </a:p>
          <a:p>
            <a:r>
              <a:rPr lang="en-US" baseline="0" dirty="0" smtClean="0"/>
              <a:t>3.) Make a mock up of a two-slide presentation (one for each screen).</a:t>
            </a:r>
          </a:p>
          <a:p>
            <a:r>
              <a:rPr lang="en-US" baseline="0" dirty="0" smtClean="0"/>
              <a:t>4.) Test out on </a:t>
            </a:r>
            <a:r>
              <a:rPr lang="en-US" baseline="0" dirty="0" err="1" smtClean="0"/>
              <a:t>Devlab</a:t>
            </a:r>
            <a:r>
              <a:rPr lang="en-US" baseline="0" dirty="0" smtClean="0"/>
              <a:t> displays.</a:t>
            </a:r>
          </a:p>
          <a:p>
            <a:r>
              <a:rPr lang="en-US" baseline="0" dirty="0" smtClean="0"/>
              <a:t>5.) Add photos of forecasters in action (admiral visit).</a:t>
            </a:r>
          </a:p>
          <a:p>
            <a:r>
              <a:rPr lang="en-US" baseline="0" dirty="0" smtClean="0"/>
              <a:t>6.) Talk to JJ about adding animation of FLASH.</a:t>
            </a:r>
          </a:p>
          <a:p>
            <a:r>
              <a:rPr lang="en-US" baseline="0" dirty="0" smtClean="0"/>
              <a:t>7.) Add example images of reports/warnings?</a:t>
            </a:r>
          </a:p>
          <a:p>
            <a:r>
              <a:rPr lang="en-US" baseline="0" dirty="0" smtClean="0"/>
              <a:t>8.) Add affiliations of each individual listed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from dry-run:</a:t>
            </a:r>
          </a:p>
          <a:p>
            <a:endParaRPr lang="en-US" dirty="0" smtClean="0"/>
          </a:p>
          <a:p>
            <a:r>
              <a:rPr lang="en-US" dirty="0" smtClean="0"/>
              <a:t>1.) Talk ran about 7 minutes.  Need</a:t>
            </a:r>
            <a:r>
              <a:rPr lang="en-US" baseline="0" dirty="0" smtClean="0"/>
              <a:t> to cut 2 minutes off.  Find information to cut down on (maybe less detail about each point).</a:t>
            </a:r>
          </a:p>
          <a:p>
            <a:r>
              <a:rPr lang="en-US" baseline="0" dirty="0" smtClean="0"/>
              <a:t>2.) Link each image to a slide with a larger image (and maybe bullet points).</a:t>
            </a:r>
          </a:p>
          <a:p>
            <a:r>
              <a:rPr lang="en-US" baseline="0" dirty="0" smtClean="0"/>
              <a:t>3.) Make a mock up of a two-slide presentation (one for each screen).</a:t>
            </a:r>
          </a:p>
          <a:p>
            <a:r>
              <a:rPr lang="en-US" baseline="0" dirty="0" smtClean="0"/>
              <a:t>4.) Test out on </a:t>
            </a:r>
            <a:r>
              <a:rPr lang="en-US" baseline="0" dirty="0" err="1" smtClean="0"/>
              <a:t>Devlab</a:t>
            </a:r>
            <a:r>
              <a:rPr lang="en-US" baseline="0" dirty="0" smtClean="0"/>
              <a:t> displays.</a:t>
            </a:r>
          </a:p>
          <a:p>
            <a:r>
              <a:rPr lang="en-US" baseline="0" dirty="0" smtClean="0"/>
              <a:t>5.) Add photos of forecasters in action (admiral visit).</a:t>
            </a:r>
          </a:p>
          <a:p>
            <a:r>
              <a:rPr lang="en-US" baseline="0" dirty="0" smtClean="0"/>
              <a:t>6.) Talk to JJ about adding animation of FLASH.</a:t>
            </a:r>
          </a:p>
          <a:p>
            <a:r>
              <a:rPr lang="en-US" baseline="0" dirty="0" smtClean="0"/>
              <a:t>7.) Add example images of reports/warnings?</a:t>
            </a:r>
          </a:p>
          <a:p>
            <a:r>
              <a:rPr lang="en-US" baseline="0" dirty="0" smtClean="0"/>
              <a:t>8.) Add affiliations of each individual listed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from dry-run:</a:t>
            </a:r>
          </a:p>
          <a:p>
            <a:endParaRPr lang="en-US" dirty="0" smtClean="0"/>
          </a:p>
          <a:p>
            <a:r>
              <a:rPr lang="en-US" dirty="0" smtClean="0"/>
              <a:t>1.) Talk ran about 7 minutes.  Need</a:t>
            </a:r>
            <a:r>
              <a:rPr lang="en-US" baseline="0" dirty="0" smtClean="0"/>
              <a:t> to cut 2 minutes off.  Find information to cut down on (maybe less detail about each point).</a:t>
            </a:r>
          </a:p>
          <a:p>
            <a:r>
              <a:rPr lang="en-US" baseline="0" dirty="0" smtClean="0"/>
              <a:t>2.) Link each image to a slide with a larger image (and maybe bullet points).</a:t>
            </a:r>
          </a:p>
          <a:p>
            <a:r>
              <a:rPr lang="en-US" baseline="0" dirty="0" smtClean="0"/>
              <a:t>3.) Make a mock up of a two-slide presentation (one for each screen).</a:t>
            </a:r>
          </a:p>
          <a:p>
            <a:r>
              <a:rPr lang="en-US" baseline="0" dirty="0" smtClean="0"/>
              <a:t>4.) Test out on </a:t>
            </a:r>
            <a:r>
              <a:rPr lang="en-US" baseline="0" dirty="0" err="1" smtClean="0"/>
              <a:t>Devlab</a:t>
            </a:r>
            <a:r>
              <a:rPr lang="en-US" baseline="0" dirty="0" smtClean="0"/>
              <a:t> displays.</a:t>
            </a:r>
          </a:p>
          <a:p>
            <a:r>
              <a:rPr lang="en-US" baseline="0" dirty="0" smtClean="0"/>
              <a:t>5.) Add photos of forecasters in action (admiral visit).</a:t>
            </a:r>
          </a:p>
          <a:p>
            <a:r>
              <a:rPr lang="en-US" baseline="0" dirty="0" smtClean="0"/>
              <a:t>6.) Talk to JJ about adding animation of FLASH.</a:t>
            </a:r>
          </a:p>
          <a:p>
            <a:r>
              <a:rPr lang="en-US" baseline="0" dirty="0" smtClean="0"/>
              <a:t>7.) Add example images of reports/warnings?</a:t>
            </a:r>
          </a:p>
          <a:p>
            <a:r>
              <a:rPr lang="en-US" baseline="0" dirty="0" smtClean="0"/>
              <a:t>8.) Add affiliations of each individual </a:t>
            </a:r>
            <a:r>
              <a:rPr lang="en-US" baseline="0" smtClean="0"/>
              <a:t>listed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from dry-run:</a:t>
            </a:r>
          </a:p>
          <a:p>
            <a:endParaRPr lang="en-US" dirty="0" smtClean="0"/>
          </a:p>
          <a:p>
            <a:r>
              <a:rPr lang="en-US" dirty="0" smtClean="0"/>
              <a:t>1.) Talk ran about 7 minutes.  Need</a:t>
            </a:r>
            <a:r>
              <a:rPr lang="en-US" baseline="0" dirty="0" smtClean="0"/>
              <a:t> to cut 2 minutes off.  Find information to cut down on (maybe less detail about each point).</a:t>
            </a:r>
          </a:p>
          <a:p>
            <a:r>
              <a:rPr lang="en-US" baseline="0" dirty="0" smtClean="0"/>
              <a:t>2.) Link each image to a slide with a larger image (and maybe bullet points).</a:t>
            </a:r>
          </a:p>
          <a:p>
            <a:r>
              <a:rPr lang="en-US" baseline="0" dirty="0" smtClean="0"/>
              <a:t>3.) Make a mock up of a two-slide presentation (one for each screen).</a:t>
            </a:r>
          </a:p>
          <a:p>
            <a:r>
              <a:rPr lang="en-US" baseline="0" dirty="0" smtClean="0"/>
              <a:t>4.) Test out on </a:t>
            </a:r>
            <a:r>
              <a:rPr lang="en-US" baseline="0" dirty="0" err="1" smtClean="0"/>
              <a:t>Devlab</a:t>
            </a:r>
            <a:r>
              <a:rPr lang="en-US" baseline="0" dirty="0" smtClean="0"/>
              <a:t> displays.</a:t>
            </a:r>
          </a:p>
          <a:p>
            <a:r>
              <a:rPr lang="en-US" baseline="0" dirty="0" smtClean="0"/>
              <a:t>5.) Add photos of forecasters in action (admiral visit).</a:t>
            </a:r>
          </a:p>
          <a:p>
            <a:r>
              <a:rPr lang="en-US" baseline="0" dirty="0" smtClean="0"/>
              <a:t>6.) Talk to JJ about adding animation of FLASH.</a:t>
            </a:r>
          </a:p>
          <a:p>
            <a:r>
              <a:rPr lang="en-US" baseline="0" dirty="0" smtClean="0"/>
              <a:t>7.) Add example images of reports/warnings?</a:t>
            </a:r>
          </a:p>
          <a:p>
            <a:r>
              <a:rPr lang="en-US" baseline="0" dirty="0" smtClean="0"/>
              <a:t>8.) Add affiliations of each individual </a:t>
            </a:r>
            <a:r>
              <a:rPr lang="en-US" baseline="0" smtClean="0"/>
              <a:t>listed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5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from dry-run:</a:t>
            </a:r>
          </a:p>
          <a:p>
            <a:endParaRPr lang="en-US" dirty="0" smtClean="0"/>
          </a:p>
          <a:p>
            <a:r>
              <a:rPr lang="en-US" dirty="0" smtClean="0"/>
              <a:t>1.) Talk ran about 7 minutes.  Need</a:t>
            </a:r>
            <a:r>
              <a:rPr lang="en-US" baseline="0" dirty="0" smtClean="0"/>
              <a:t> to cut 2 minutes off.  Find information to cut down on (maybe less detail about each point).</a:t>
            </a:r>
          </a:p>
          <a:p>
            <a:r>
              <a:rPr lang="en-US" baseline="0" dirty="0" smtClean="0"/>
              <a:t>2.) Link each image to a slide with a larger image (and maybe bullet points).</a:t>
            </a:r>
          </a:p>
          <a:p>
            <a:r>
              <a:rPr lang="en-US" baseline="0" dirty="0" smtClean="0"/>
              <a:t>3.) Make a mock up of a two-slide presentation (one for each screen).</a:t>
            </a:r>
          </a:p>
          <a:p>
            <a:r>
              <a:rPr lang="en-US" baseline="0" dirty="0" smtClean="0"/>
              <a:t>4.) Test out on </a:t>
            </a:r>
            <a:r>
              <a:rPr lang="en-US" baseline="0" dirty="0" err="1" smtClean="0"/>
              <a:t>Devlab</a:t>
            </a:r>
            <a:r>
              <a:rPr lang="en-US" baseline="0" dirty="0" smtClean="0"/>
              <a:t> displays.</a:t>
            </a:r>
          </a:p>
          <a:p>
            <a:r>
              <a:rPr lang="en-US" baseline="0" dirty="0" smtClean="0"/>
              <a:t>5.) Add photos of forecasters in action (admiral visit).</a:t>
            </a:r>
          </a:p>
          <a:p>
            <a:r>
              <a:rPr lang="en-US" baseline="0" dirty="0" smtClean="0"/>
              <a:t>6.) Talk to JJ about adding animation of FLASH.</a:t>
            </a:r>
          </a:p>
          <a:p>
            <a:r>
              <a:rPr lang="en-US" baseline="0" dirty="0" smtClean="0"/>
              <a:t>7.) Add example images of reports/warnings?</a:t>
            </a:r>
          </a:p>
          <a:p>
            <a:r>
              <a:rPr lang="en-US" baseline="0" dirty="0" smtClean="0"/>
              <a:t>8.) Add affiliations of each individual </a:t>
            </a:r>
            <a:r>
              <a:rPr lang="en-US" baseline="0" smtClean="0"/>
              <a:t>listed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from dry-run:</a:t>
            </a:r>
          </a:p>
          <a:p>
            <a:endParaRPr lang="en-US" dirty="0" smtClean="0"/>
          </a:p>
          <a:p>
            <a:r>
              <a:rPr lang="en-US" dirty="0" smtClean="0"/>
              <a:t>1.) Talk ran about 7 minutes.  Need</a:t>
            </a:r>
            <a:r>
              <a:rPr lang="en-US" baseline="0" dirty="0" smtClean="0"/>
              <a:t> to cut 2 minutes off.  Find information to cut down on (maybe less detail about each point).</a:t>
            </a:r>
          </a:p>
          <a:p>
            <a:r>
              <a:rPr lang="en-US" baseline="0" dirty="0" smtClean="0"/>
              <a:t>2.) Link each image to a slide with a larger image (and maybe bullet points).</a:t>
            </a:r>
          </a:p>
          <a:p>
            <a:r>
              <a:rPr lang="en-US" baseline="0" dirty="0" smtClean="0"/>
              <a:t>3.) Make a mock up of a two-slide presentation (one for each screen).</a:t>
            </a:r>
          </a:p>
          <a:p>
            <a:r>
              <a:rPr lang="en-US" baseline="0" dirty="0" smtClean="0"/>
              <a:t>4.) Test out on </a:t>
            </a:r>
            <a:r>
              <a:rPr lang="en-US" baseline="0" dirty="0" err="1" smtClean="0"/>
              <a:t>Devlab</a:t>
            </a:r>
            <a:r>
              <a:rPr lang="en-US" baseline="0" dirty="0" smtClean="0"/>
              <a:t> displays.</a:t>
            </a:r>
          </a:p>
          <a:p>
            <a:r>
              <a:rPr lang="en-US" baseline="0" dirty="0" smtClean="0"/>
              <a:t>5.) Add photos of forecasters in action (admiral visit).</a:t>
            </a:r>
          </a:p>
          <a:p>
            <a:r>
              <a:rPr lang="en-US" baseline="0" dirty="0" smtClean="0"/>
              <a:t>6.) Talk to JJ about adding animation of FLASH.</a:t>
            </a:r>
          </a:p>
          <a:p>
            <a:r>
              <a:rPr lang="en-US" baseline="0" dirty="0" smtClean="0"/>
              <a:t>7.) Add example images of reports/warnings?</a:t>
            </a:r>
          </a:p>
          <a:p>
            <a:r>
              <a:rPr lang="en-US" baseline="0" dirty="0" smtClean="0"/>
              <a:t>8.) Add affiliations of each individual </a:t>
            </a:r>
            <a:r>
              <a:rPr lang="en-US" baseline="0" smtClean="0"/>
              <a:t>listed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423" y="2675530"/>
            <a:ext cx="36400742" cy="17399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7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2633472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263347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3197070"/>
            <a:ext cx="43891200" cy="15072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l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57443" y="23295927"/>
            <a:ext cx="10691270" cy="1314451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NSSL Lab Review Feb 25–27, 2015</a:t>
            </a:r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3" r="-16433"/>
          <a:stretch/>
        </p:blipFill>
        <p:spPr>
          <a:xfrm>
            <a:off x="131796" y="22571676"/>
            <a:ext cx="2605090" cy="1953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88543" y="1065000"/>
            <a:ext cx="42012974" cy="1933574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88543" y="3591696"/>
            <a:ext cx="42012974" cy="20199178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389120" rtl="0" eaLnBrk="1" latinLnBrk="0" hangingPunct="1">
        <a:spcBef>
          <a:spcPct val="0"/>
        </a:spcBef>
        <a:buNone/>
        <a:defRPr sz="77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ts val="9600"/>
        </a:spcBef>
        <a:buClr>
          <a:schemeClr val="tx1"/>
        </a:buClr>
        <a:buSzPct val="90000"/>
        <a:buFont typeface="Arial"/>
        <a:buChar char="•"/>
        <a:defRPr sz="5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3291840" indent="-161544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3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4968240" indent="-167640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6583680" indent="-161544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8260080" indent="-167640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986790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1151382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13167360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1482090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slide" Target="slide8.xm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slide2.xml"/><Relationship Id="rId4" Type="http://schemas.openxmlformats.org/officeDocument/2006/relationships/image" Target="../media/image4.png"/><Relationship Id="rId5" Type="http://schemas.openxmlformats.org/officeDocument/2006/relationships/slide" Target="slide5.xml"/><Relationship Id="rId6" Type="http://schemas.openxmlformats.org/officeDocument/2006/relationships/image" Target="../media/image5.png"/><Relationship Id="rId7" Type="http://schemas.openxmlformats.org/officeDocument/2006/relationships/slide" Target="slide6.xml"/><Relationship Id="rId8" Type="http://schemas.openxmlformats.org/officeDocument/2006/relationships/image" Target="../media/image6.png"/><Relationship Id="rId9" Type="http://schemas.openxmlformats.org/officeDocument/2006/relationships/slide" Target="slide7.xml"/><Relationship Id="rId10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slide" Target="slide4.xml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slide" Target="slide1.xml"/><Relationship Id="rId9" Type="http://schemas.openxmlformats.org/officeDocument/2006/relationships/image" Target="../media/image4.png"/><Relationship Id="rId10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slide" Target="slide2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slide" Target="slide1.xml"/><Relationship Id="rId9" Type="http://schemas.openxmlformats.org/officeDocument/2006/relationships/image" Target="../media/image10.png"/><Relationship Id="rId10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slide" Target="slide2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slide" Target="slide1.xml"/><Relationship Id="rId9" Type="http://schemas.openxmlformats.org/officeDocument/2006/relationships/image" Target="../media/image11.png"/><Relationship Id="rId10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slide" Target="slide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slide" Target="slide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slide" Target="slide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slide" Target="slide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235" y="953815"/>
            <a:ext cx="34830730" cy="1490069"/>
          </a:xfrm>
          <a:solidFill>
            <a:schemeClr val="tx1">
              <a:alpha val="68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2014 Multi-Radar/Multi-Sensor (MRMS) HWT-Hydro Testbed Experiment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3479" y="4242638"/>
            <a:ext cx="13749859" cy="18167088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Aft>
                <a:spcPts val="960"/>
              </a:spcAft>
              <a:buNone/>
            </a:pPr>
            <a:r>
              <a:rPr lang="en-US" sz="5300" b="1" dirty="0">
                <a:solidFill>
                  <a:schemeClr val="bg2"/>
                </a:solidFill>
                <a:latin typeface="+mj-lt"/>
              </a:rPr>
              <a:t>Experiment Activities</a:t>
            </a:r>
          </a:p>
          <a:p>
            <a:pPr marL="274320" indent="-274320">
              <a:lnSpc>
                <a:spcPct val="120000"/>
              </a:lnSpc>
              <a:spcBef>
                <a:spcPts val="2880"/>
              </a:spcBef>
            </a:pPr>
            <a:r>
              <a:rPr lang="en-US" sz="3600" dirty="0">
                <a:latin typeface="+mn-lt"/>
              </a:rPr>
              <a:t>July 7 – August 1, 2014 in Norman, OK</a:t>
            </a:r>
          </a:p>
          <a:p>
            <a:pPr marL="274320" indent="-274320">
              <a:lnSpc>
                <a:spcPct val="120000"/>
              </a:lnSpc>
              <a:spcBef>
                <a:spcPts val="2880"/>
              </a:spcBef>
            </a:pPr>
            <a:r>
              <a:rPr lang="en-US" sz="3600" dirty="0">
                <a:latin typeface="+mn-lt"/>
              </a:rPr>
              <a:t>Featured 17 NWS forecasters from across the U.S.</a:t>
            </a:r>
          </a:p>
          <a:p>
            <a:pPr marL="1104902" lvl="1" indent="-274320">
              <a:lnSpc>
                <a:spcPct val="120000"/>
              </a:lnSpc>
            </a:pPr>
            <a:r>
              <a:rPr lang="en-US" sz="3400" b="1" i="1" dirty="0">
                <a:latin typeface="+mn-lt"/>
              </a:rPr>
              <a:t>Issued experimental probabilistic flash flood watches and warnings with impact characterization</a:t>
            </a:r>
          </a:p>
          <a:p>
            <a:pPr marL="274320" indent="-274320">
              <a:lnSpc>
                <a:spcPct val="120000"/>
              </a:lnSpc>
              <a:spcBef>
                <a:spcPts val="2880"/>
              </a:spcBef>
            </a:pPr>
            <a:r>
              <a:rPr lang="en-US" sz="3600" dirty="0">
                <a:latin typeface="+mn-lt"/>
              </a:rPr>
              <a:t>Utilized over 30+ experimental MRMS-Flooded Locations &amp; Simulated Hydrographs (FLASH) tools </a:t>
            </a:r>
            <a:r>
              <a:rPr lang="en-US" sz="3600" b="1" dirty="0">
                <a:latin typeface="+mn-lt"/>
              </a:rPr>
              <a:t>(J.J. </a:t>
            </a:r>
            <a:r>
              <a:rPr lang="en-US" sz="3600" b="1" dirty="0" err="1">
                <a:latin typeface="+mn-lt"/>
              </a:rPr>
              <a:t>Gourley</a:t>
            </a:r>
            <a:r>
              <a:rPr lang="en-US" sz="3600" b="1" dirty="0">
                <a:latin typeface="+mn-lt"/>
              </a:rPr>
              <a:t>)</a:t>
            </a:r>
          </a:p>
          <a:p>
            <a:pPr marL="274320" indent="-274320">
              <a:lnSpc>
                <a:spcPct val="120000"/>
              </a:lnSpc>
              <a:spcBef>
                <a:spcPts val="2880"/>
              </a:spcBef>
            </a:pPr>
            <a:r>
              <a:rPr lang="en-US" sz="3600" dirty="0">
                <a:latin typeface="+mn-lt"/>
              </a:rPr>
              <a:t>Coordinated daily with WPC’s </a:t>
            </a:r>
            <a:r>
              <a:rPr lang="en-US" sz="3600" dirty="0" err="1">
                <a:latin typeface="+mn-lt"/>
              </a:rPr>
              <a:t>FFaIR</a:t>
            </a:r>
            <a:r>
              <a:rPr lang="en-US" sz="3600" dirty="0">
                <a:latin typeface="+mn-lt"/>
              </a:rPr>
              <a:t> Testbed</a:t>
            </a:r>
          </a:p>
          <a:p>
            <a:pPr marL="1645920" lvl="1" indent="0">
              <a:lnSpc>
                <a:spcPct val="120000"/>
              </a:lnSpc>
              <a:buNone/>
            </a:pPr>
            <a:endParaRPr lang="en-US" sz="3600" dirty="0"/>
          </a:p>
          <a:p>
            <a:pPr marL="556262" indent="-556262">
              <a:lnSpc>
                <a:spcPct val="120000"/>
              </a:lnSpc>
            </a:pPr>
            <a:endParaRPr lang="en-US" sz="4800" dirty="0"/>
          </a:p>
          <a:p>
            <a:pPr marL="2202182" lvl="1" indent="-556262">
              <a:lnSpc>
                <a:spcPct val="120000"/>
              </a:lnSpc>
            </a:pPr>
            <a:endParaRPr lang="en-US" sz="4800" dirty="0"/>
          </a:p>
          <a:p>
            <a:pPr marL="556262" indent="-556262">
              <a:lnSpc>
                <a:spcPct val="120000"/>
              </a:lnSpc>
            </a:pPr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4173" y="2214279"/>
            <a:ext cx="42773597" cy="2028355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/>
                </a:solidFill>
                <a:cs typeface="Arial"/>
              </a:rPr>
              <a:t>Brandon R. Smith</a:t>
            </a:r>
            <a:r>
              <a:rPr lang="en-US" sz="4800" baseline="30000" dirty="0">
                <a:solidFill>
                  <a:schemeClr val="tx1"/>
                </a:solidFill>
                <a:cs typeface="Arial"/>
              </a:rPr>
              <a:t>1,3</a:t>
            </a:r>
            <a:r>
              <a:rPr lang="en-US" sz="4800" dirty="0">
                <a:solidFill>
                  <a:schemeClr val="tx1"/>
                </a:solidFill>
                <a:cs typeface="Arial"/>
              </a:rPr>
              <a:t>, J.J. Gourley</a:t>
            </a:r>
            <a:r>
              <a:rPr lang="en-US" sz="4800" baseline="30000" dirty="0">
                <a:solidFill>
                  <a:schemeClr val="tx1"/>
                </a:solidFill>
                <a:cs typeface="Arial"/>
              </a:rPr>
              <a:t>2</a:t>
            </a:r>
            <a:r>
              <a:rPr lang="en-US" sz="4800" dirty="0">
                <a:solidFill>
                  <a:schemeClr val="tx1"/>
                </a:solidFill>
                <a:cs typeface="Arial"/>
              </a:rPr>
              <a:t>, Elizabeth Argyle</a:t>
            </a:r>
            <a:r>
              <a:rPr lang="en-US" sz="4800" baseline="30000" dirty="0">
                <a:solidFill>
                  <a:schemeClr val="tx1"/>
                </a:solidFill>
                <a:cs typeface="Arial"/>
              </a:rPr>
              <a:t>1,3</a:t>
            </a:r>
            <a:r>
              <a:rPr lang="en-US" sz="4800" dirty="0">
                <a:solidFill>
                  <a:schemeClr val="tx1"/>
                </a:solidFill>
                <a:cs typeface="Arial"/>
              </a:rPr>
              <a:t>, Race Clark III</a:t>
            </a:r>
            <a:r>
              <a:rPr lang="en-US" sz="4800" baseline="30000" dirty="0">
                <a:solidFill>
                  <a:schemeClr val="tx1"/>
                </a:solidFill>
                <a:cs typeface="Arial"/>
              </a:rPr>
              <a:t>1,3</a:t>
            </a:r>
            <a:r>
              <a:rPr lang="en-US" sz="4800" dirty="0">
                <a:solidFill>
                  <a:schemeClr val="tx1"/>
                </a:solidFill>
                <a:cs typeface="Arial"/>
              </a:rPr>
              <a:t>, </a:t>
            </a:r>
            <a:r>
              <a:rPr lang="en-US" sz="4800" dirty="0" err="1">
                <a:solidFill>
                  <a:schemeClr val="tx1"/>
                </a:solidFill>
                <a:cs typeface="Arial"/>
              </a:rPr>
              <a:t>Zac</a:t>
            </a:r>
            <a:r>
              <a:rPr lang="en-US" sz="4800" dirty="0">
                <a:solidFill>
                  <a:schemeClr val="tx1"/>
                </a:solidFill>
                <a:cs typeface="Arial"/>
              </a:rPr>
              <a:t> Flamig</a:t>
            </a:r>
            <a:r>
              <a:rPr lang="en-US" sz="4800" baseline="30000" dirty="0">
                <a:solidFill>
                  <a:schemeClr val="tx1"/>
                </a:solidFill>
                <a:cs typeface="Arial"/>
              </a:rPr>
              <a:t>1,3</a:t>
            </a:r>
            <a:r>
              <a:rPr lang="en-US" sz="4800" dirty="0">
                <a:solidFill>
                  <a:schemeClr val="tx1"/>
                </a:solidFill>
                <a:cs typeface="Arial"/>
              </a:rPr>
              <a:t>, Steve Martinaitis</a:t>
            </a:r>
            <a:r>
              <a:rPr lang="en-US" sz="4800" baseline="30000" dirty="0">
                <a:solidFill>
                  <a:schemeClr val="tx1"/>
                </a:solidFill>
                <a:cs typeface="Arial"/>
              </a:rPr>
              <a:t>1</a:t>
            </a:r>
            <a:r>
              <a:rPr lang="en-US" sz="4800" dirty="0">
                <a:solidFill>
                  <a:schemeClr val="tx1"/>
                </a:solidFill>
                <a:cs typeface="Arial"/>
              </a:rPr>
              <a:t>, Lans Rothfusz</a:t>
            </a:r>
            <a:r>
              <a:rPr lang="en-US" sz="4800" baseline="30000" dirty="0">
                <a:solidFill>
                  <a:schemeClr val="tx1"/>
                </a:solidFill>
                <a:cs typeface="Arial"/>
              </a:rPr>
              <a:t>2</a:t>
            </a:r>
            <a:endParaRPr lang="en-US" sz="4800" dirty="0">
              <a:solidFill>
                <a:schemeClr val="tx1"/>
              </a:solidFill>
              <a:cs typeface="Arial"/>
            </a:endParaRPr>
          </a:p>
          <a:p>
            <a:r>
              <a:rPr lang="en-US" sz="3800" baseline="30000" dirty="0">
                <a:solidFill>
                  <a:schemeClr val="tx1"/>
                </a:solidFill>
                <a:cs typeface="Arial"/>
              </a:rPr>
              <a:t>1</a:t>
            </a:r>
            <a:r>
              <a:rPr lang="en-US" sz="3800" dirty="0">
                <a:solidFill>
                  <a:schemeClr val="tx1"/>
                </a:solidFill>
                <a:cs typeface="Arial"/>
              </a:rPr>
              <a:t>OU Cooperative Institute for </a:t>
            </a:r>
            <a:r>
              <a:rPr lang="en-US" sz="3800" dirty="0" err="1">
                <a:solidFill>
                  <a:schemeClr val="tx1"/>
                </a:solidFill>
                <a:cs typeface="Arial"/>
              </a:rPr>
              <a:t>Mesoscale</a:t>
            </a:r>
            <a:r>
              <a:rPr lang="en-US" sz="3800" dirty="0">
                <a:solidFill>
                  <a:schemeClr val="tx1"/>
                </a:solidFill>
                <a:cs typeface="Arial"/>
              </a:rPr>
              <a:t> Meteorological Studies, </a:t>
            </a:r>
            <a:r>
              <a:rPr lang="en-US" sz="3800" baseline="30000" dirty="0">
                <a:solidFill>
                  <a:schemeClr val="tx1"/>
                </a:solidFill>
                <a:cs typeface="Arial"/>
              </a:rPr>
              <a:t>2</a:t>
            </a:r>
            <a:r>
              <a:rPr lang="en-US" sz="3800" dirty="0">
                <a:solidFill>
                  <a:schemeClr val="tx1"/>
                </a:solidFill>
                <a:cs typeface="Arial"/>
              </a:rPr>
              <a:t>NOAA National Severe Storms Laboratory, </a:t>
            </a:r>
            <a:r>
              <a:rPr lang="en-US" sz="3800" baseline="30000" dirty="0">
                <a:solidFill>
                  <a:schemeClr val="tx1"/>
                </a:solidFill>
                <a:cs typeface="Arial"/>
              </a:rPr>
              <a:t>3</a:t>
            </a:r>
            <a:r>
              <a:rPr lang="en-US" sz="3800" dirty="0">
                <a:solidFill>
                  <a:schemeClr val="tx1"/>
                </a:solidFill>
                <a:cs typeface="Arial"/>
              </a:rPr>
              <a:t>University of Oklahoma</a:t>
            </a:r>
            <a:endParaRPr lang="en-US" sz="3800" dirty="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070695" y="4242641"/>
            <a:ext cx="13749859" cy="18402024"/>
            <a:chOff x="3139728" y="883883"/>
            <a:chExt cx="2864554" cy="3833755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139728" y="883883"/>
              <a:ext cx="2864554" cy="37848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2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1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05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05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05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0558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3987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743200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087688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5300" b="1" dirty="0">
                  <a:solidFill>
                    <a:schemeClr val="bg2"/>
                  </a:solidFill>
                  <a:latin typeface="+mj-lt"/>
                </a:rPr>
                <a:t>Experiment Datasets</a:t>
              </a:r>
            </a:p>
            <a:p>
              <a:pPr marL="556262" indent="-556262">
                <a:lnSpc>
                  <a:spcPct val="120000"/>
                </a:lnSpc>
                <a:spcAft>
                  <a:spcPts val="2880"/>
                </a:spcAft>
              </a:pPr>
              <a:endParaRPr lang="en-US" sz="3800" dirty="0"/>
            </a:p>
            <a:p>
              <a:pPr marL="556262" indent="-556262">
                <a:lnSpc>
                  <a:spcPct val="120000"/>
                </a:lnSpc>
                <a:spcAft>
                  <a:spcPts val="2880"/>
                </a:spcAft>
              </a:pPr>
              <a:endParaRPr lang="en-US" sz="3800" dirty="0"/>
            </a:p>
            <a:p>
              <a:pPr marL="556262" indent="-556262">
                <a:lnSpc>
                  <a:spcPct val="120000"/>
                </a:lnSpc>
                <a:spcAft>
                  <a:spcPts val="2880"/>
                </a:spcAft>
              </a:pPr>
              <a:endParaRPr lang="en-US" sz="3800" dirty="0"/>
            </a:p>
            <a:p>
              <a:pPr marL="556262" indent="-556262">
                <a:lnSpc>
                  <a:spcPct val="120000"/>
                </a:lnSpc>
                <a:spcAft>
                  <a:spcPts val="2880"/>
                </a:spcAft>
              </a:pPr>
              <a:endParaRPr lang="en-US" sz="3800" dirty="0"/>
            </a:p>
            <a:p>
              <a:pPr marL="0" indent="0">
                <a:lnSpc>
                  <a:spcPct val="120000"/>
                </a:lnSpc>
                <a:spcAft>
                  <a:spcPts val="2880"/>
                </a:spcAft>
                <a:buNone/>
              </a:pPr>
              <a:endParaRPr lang="en-US" sz="3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42268" y="1115915"/>
              <a:ext cx="2788920" cy="1143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  <a:spcBef>
                  <a:spcPts val="2880"/>
                </a:spcBef>
                <a:spcAft>
                  <a:spcPts val="2880"/>
                </a:spcAft>
              </a:pPr>
              <a:r>
                <a:rPr lang="en-US" sz="4100" b="1" dirty="0">
                  <a:solidFill>
                    <a:schemeClr val="tx1"/>
                  </a:solidFill>
                </a:rPr>
                <a:t>Forecast </a:t>
              </a:r>
              <a:r>
                <a:rPr lang="en-US" sz="4100" b="1" dirty="0">
                  <a:solidFill>
                    <a:schemeClr val="tx1"/>
                  </a:solidFill>
                </a:rPr>
                <a:t>Tools</a:t>
              </a:r>
              <a:endParaRPr lang="en-US" sz="4100" b="1" dirty="0">
                <a:solidFill>
                  <a:schemeClr val="tx1"/>
                </a:solidFill>
              </a:endParaRPr>
            </a:p>
            <a:p>
              <a:pPr marL="281942" lvl="1" indent="-281942">
                <a:spcBef>
                  <a:spcPts val="960"/>
                </a:spcBef>
                <a:buFont typeface="Arial"/>
                <a:buChar char="•"/>
              </a:pPr>
              <a:r>
                <a:rPr lang="en-US" sz="3400" b="1" i="1" dirty="0">
                  <a:solidFill>
                    <a:schemeClr val="tx1"/>
                  </a:solidFill>
                </a:rPr>
                <a:t>Hydrologic models</a:t>
              </a:r>
            </a:p>
            <a:p>
              <a:pPr marL="281942" lvl="1" indent="-281942">
                <a:spcBef>
                  <a:spcPts val="960"/>
                </a:spcBef>
                <a:buFont typeface="Arial"/>
                <a:buChar char="•"/>
              </a:pPr>
              <a:r>
                <a:rPr lang="en-US" sz="3400" dirty="0">
                  <a:solidFill>
                    <a:schemeClr val="tx1"/>
                  </a:solidFill>
                </a:rPr>
                <a:t>Precipitable water</a:t>
              </a:r>
            </a:p>
            <a:p>
              <a:pPr marL="281942" lvl="1" indent="-281942">
                <a:spcBef>
                  <a:spcPts val="960"/>
                </a:spcBef>
                <a:buFont typeface="Arial"/>
                <a:buChar char="•"/>
              </a:pPr>
              <a:r>
                <a:rPr lang="en-US" sz="3400" dirty="0">
                  <a:solidFill>
                    <a:schemeClr val="tx1"/>
                  </a:solidFill>
                </a:rPr>
                <a:t>QPE/</a:t>
              </a:r>
              <a:r>
                <a:rPr lang="en-US" sz="3400" dirty="0">
                  <a:solidFill>
                    <a:schemeClr val="tx1"/>
                  </a:solidFill>
                </a:rPr>
                <a:t>QPF</a:t>
              </a:r>
              <a:endParaRPr lang="en-US" sz="3400" dirty="0">
                <a:solidFill>
                  <a:schemeClr val="tx1"/>
                </a:solidFill>
              </a:endParaRPr>
            </a:p>
            <a:p>
              <a:pPr marL="281942" lvl="1" indent="-281942">
                <a:spcBef>
                  <a:spcPts val="960"/>
                </a:spcBef>
                <a:buFont typeface="Arial"/>
                <a:buChar char="•"/>
              </a:pPr>
              <a:r>
                <a:rPr lang="en-US" sz="3400" dirty="0">
                  <a:solidFill>
                    <a:schemeClr val="tx1"/>
                  </a:solidFill>
                </a:rPr>
                <a:t>Flash flood guidance (FFG)</a:t>
              </a:r>
            </a:p>
            <a:p>
              <a:pPr marL="281942" lvl="1" indent="-281942">
                <a:spcBef>
                  <a:spcPts val="960"/>
                </a:spcBef>
                <a:buFont typeface="Arial"/>
                <a:buChar char="•"/>
              </a:pPr>
              <a:r>
                <a:rPr lang="en-US" sz="3400" dirty="0">
                  <a:solidFill>
                    <a:schemeClr val="tx1"/>
                  </a:solidFill>
                </a:rPr>
                <a:t>Precipitation return periods</a:t>
              </a:r>
            </a:p>
            <a:p>
              <a:pPr marL="281942" lvl="1" indent="-281942">
                <a:spcBef>
                  <a:spcPts val="960"/>
                </a:spcBef>
                <a:buFont typeface="Arial"/>
                <a:buChar char="•"/>
              </a:pPr>
              <a:r>
                <a:rPr lang="en-US" sz="3400" dirty="0">
                  <a:solidFill>
                    <a:schemeClr val="tx1"/>
                  </a:solidFill>
                </a:rPr>
                <a:t>Radar</a:t>
              </a:r>
            </a:p>
          </p:txBody>
        </p:sp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905" y="1176004"/>
              <a:ext cx="1343426" cy="1061306"/>
            </a:xfrm>
            <a:prstGeom prst="rect">
              <a:avLst/>
            </a:prstGeom>
            <a:ln w="3175" cmpd="sng">
              <a:solidFill>
                <a:srgbClr val="0D0D0D"/>
              </a:solidFill>
            </a:ln>
          </p:spPr>
        </p:pic>
        <p:sp>
          <p:nvSpPr>
            <p:cNvPr id="24" name="Rectangle 23"/>
            <p:cNvSpPr/>
            <p:nvPr/>
          </p:nvSpPr>
          <p:spPr>
            <a:xfrm>
              <a:off x="3142268" y="2314865"/>
              <a:ext cx="2788920" cy="1143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1942" indent="-281942">
                <a:lnSpc>
                  <a:spcPct val="120000"/>
                </a:lnSpc>
                <a:spcAft>
                  <a:spcPts val="2880"/>
                </a:spcAft>
              </a:pPr>
              <a:r>
                <a:rPr lang="en-US" sz="4100" b="1" dirty="0">
                  <a:solidFill>
                    <a:srgbClr val="000000"/>
                  </a:solidFill>
                </a:rPr>
                <a:t>Observations</a:t>
              </a:r>
              <a:endParaRPr lang="en-US" sz="4100" b="1" dirty="0">
                <a:solidFill>
                  <a:srgbClr val="000000"/>
                </a:solidFill>
              </a:endParaRPr>
            </a:p>
            <a:p>
              <a:pPr marL="281942" lvl="1" indent="-281942">
                <a:lnSpc>
                  <a:spcPct val="120000"/>
                </a:lnSpc>
                <a:spcBef>
                  <a:spcPts val="960"/>
                </a:spcBef>
                <a:buFont typeface="Arial"/>
                <a:buChar char="•"/>
              </a:pPr>
              <a:r>
                <a:rPr lang="en-US" sz="3400" dirty="0">
                  <a:solidFill>
                    <a:srgbClr val="000000"/>
                  </a:solidFill>
                </a:rPr>
                <a:t>USGS Stream </a:t>
              </a:r>
              <a:r>
                <a:rPr lang="en-US" sz="3400" dirty="0">
                  <a:solidFill>
                    <a:srgbClr val="000000"/>
                  </a:solidFill>
                </a:rPr>
                <a:t>Gauges</a:t>
              </a:r>
              <a:endParaRPr lang="en-US" sz="3400" dirty="0">
                <a:solidFill>
                  <a:srgbClr val="000000"/>
                </a:solidFill>
              </a:endParaRPr>
            </a:p>
            <a:p>
              <a:pPr marL="281942" lvl="1" indent="-281942">
                <a:lnSpc>
                  <a:spcPct val="120000"/>
                </a:lnSpc>
                <a:spcBef>
                  <a:spcPts val="960"/>
                </a:spcBef>
                <a:buFont typeface="Arial"/>
                <a:buChar char="•"/>
              </a:pPr>
              <a:r>
                <a:rPr lang="en-US" sz="3400" dirty="0">
                  <a:solidFill>
                    <a:srgbClr val="000000"/>
                  </a:solidFill>
                </a:rPr>
                <a:t>Local </a:t>
              </a:r>
              <a:r>
                <a:rPr lang="en-US" sz="3400" dirty="0">
                  <a:solidFill>
                    <a:srgbClr val="000000"/>
                  </a:solidFill>
                </a:rPr>
                <a:t>Storm </a:t>
              </a:r>
              <a:r>
                <a:rPr lang="en-US" sz="3400" dirty="0">
                  <a:solidFill>
                    <a:srgbClr val="000000"/>
                  </a:solidFill>
                </a:rPr>
                <a:t>Reports</a:t>
              </a:r>
              <a:endParaRPr lang="en-US" sz="3400" dirty="0">
                <a:solidFill>
                  <a:srgbClr val="000000"/>
                </a:solidFill>
              </a:endParaRPr>
            </a:p>
            <a:p>
              <a:pPr marL="281942" lvl="1" indent="-281942">
                <a:lnSpc>
                  <a:spcPct val="120000"/>
                </a:lnSpc>
                <a:spcBef>
                  <a:spcPts val="960"/>
                </a:spcBef>
                <a:buFont typeface="Arial"/>
                <a:buChar char="•"/>
              </a:pPr>
              <a:r>
                <a:rPr lang="en-US" sz="3400" dirty="0">
                  <a:solidFill>
                    <a:srgbClr val="000000"/>
                  </a:solidFill>
                </a:rPr>
                <a:t>Storm Data</a:t>
              </a:r>
              <a:endParaRPr lang="en-US" sz="3400" dirty="0">
                <a:solidFill>
                  <a:srgbClr val="000000"/>
                </a:solidFill>
              </a:endParaRPr>
            </a:p>
            <a:p>
              <a:pPr marL="281942" lvl="1" indent="-281942">
                <a:lnSpc>
                  <a:spcPct val="120000"/>
                </a:lnSpc>
                <a:spcBef>
                  <a:spcPts val="960"/>
                </a:spcBef>
                <a:buFont typeface="Arial"/>
                <a:buChar char="•"/>
              </a:pPr>
              <a:r>
                <a:rPr lang="en-US" sz="3400" b="1" i="1" dirty="0" err="1">
                  <a:solidFill>
                    <a:srgbClr val="000000"/>
                  </a:solidFill>
                </a:rPr>
                <a:t>mPING</a:t>
              </a:r>
              <a:r>
                <a:rPr lang="en-US" sz="3400" b="1" i="1" dirty="0">
                  <a:solidFill>
                    <a:srgbClr val="000000"/>
                  </a:solidFill>
                </a:rPr>
                <a:t> (Kim Elmore)</a:t>
              </a:r>
              <a:endParaRPr lang="en-US" sz="3400" b="1" i="1" dirty="0">
                <a:solidFill>
                  <a:srgbClr val="000000"/>
                </a:solidFill>
              </a:endParaRPr>
            </a:p>
            <a:p>
              <a:pPr marL="281942" lvl="1" indent="-281942">
                <a:lnSpc>
                  <a:spcPct val="120000"/>
                </a:lnSpc>
                <a:spcBef>
                  <a:spcPts val="960"/>
                </a:spcBef>
                <a:buFont typeface="Arial"/>
                <a:buChar char="•"/>
              </a:pPr>
              <a:r>
                <a:rPr lang="en-US" sz="3400" b="1" i="1" dirty="0">
                  <a:solidFill>
                    <a:srgbClr val="000000"/>
                  </a:solidFill>
                </a:rPr>
                <a:t>SHAVE</a:t>
              </a:r>
              <a:r>
                <a:rPr lang="en-US" sz="2900" i="1" dirty="0">
                  <a:solidFill>
                    <a:srgbClr val="000000"/>
                  </a:solidFill>
                </a:rPr>
                <a:t>  </a:t>
              </a:r>
              <a:r>
                <a:rPr lang="en-US" sz="3400" b="1" i="1" dirty="0">
                  <a:solidFill>
                    <a:srgbClr val="000000"/>
                  </a:solidFill>
                </a:rPr>
                <a:t>(Travis </a:t>
              </a:r>
              <a:r>
                <a:rPr lang="en-US" sz="3400" b="1" i="1" dirty="0">
                  <a:solidFill>
                    <a:srgbClr val="000000"/>
                  </a:solidFill>
                </a:rPr>
                <a:t>Smith)</a:t>
              </a:r>
              <a:endParaRPr lang="en-US" sz="3400" b="1" i="1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1" descr="all_reports_working_white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905" y="2367667"/>
              <a:ext cx="1352677" cy="1045250"/>
            </a:xfrm>
            <a:prstGeom prst="rect">
              <a:avLst/>
            </a:prstGeom>
            <a:noFill/>
            <a:ln w="3175" cmpd="sng">
              <a:solidFill>
                <a:schemeClr val="tx1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142268" y="3574638"/>
              <a:ext cx="2788920" cy="1143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570586">
                <a:lnSpc>
                  <a:spcPct val="120000"/>
                </a:lnSpc>
                <a:spcBef>
                  <a:spcPts val="2880"/>
                </a:spcBef>
              </a:pPr>
              <a:r>
                <a:rPr lang="en-US" sz="4100" b="1" dirty="0">
                  <a:solidFill>
                    <a:srgbClr val="000000"/>
                  </a:solidFill>
                </a:rPr>
                <a:t>Products</a:t>
              </a:r>
            </a:p>
            <a:p>
              <a:pPr marL="281942" lvl="1" indent="-281942">
                <a:lnSpc>
                  <a:spcPct val="120000"/>
                </a:lnSpc>
                <a:spcBef>
                  <a:spcPts val="2880"/>
                </a:spcBef>
                <a:buFont typeface="Arial"/>
                <a:buChar char="•"/>
              </a:pPr>
              <a:r>
                <a:rPr lang="en-US" sz="3400" dirty="0">
                  <a:solidFill>
                    <a:srgbClr val="000000"/>
                  </a:solidFill>
                </a:rPr>
                <a:t>Operational Warnings</a:t>
              </a:r>
              <a:endParaRPr lang="en-US" sz="3400" dirty="0">
                <a:solidFill>
                  <a:srgbClr val="000000"/>
                </a:solidFill>
              </a:endParaRPr>
            </a:p>
            <a:p>
              <a:pPr marL="281942" lvl="1" indent="-281942">
                <a:lnSpc>
                  <a:spcPct val="120000"/>
                </a:lnSpc>
                <a:spcBef>
                  <a:spcPts val="960"/>
                </a:spcBef>
                <a:buFont typeface="Arial"/>
                <a:buChar char="•"/>
              </a:pPr>
              <a:r>
                <a:rPr lang="en-US" sz="3400" dirty="0">
                  <a:solidFill>
                    <a:srgbClr val="000000"/>
                  </a:solidFill>
                </a:rPr>
                <a:t>Experimental Warnings</a:t>
              </a:r>
              <a:endParaRPr lang="en-US" sz="3400" dirty="0">
                <a:solidFill>
                  <a:srgbClr val="000000"/>
                </a:solidFill>
              </a:endParaRPr>
            </a:p>
            <a:p>
              <a:pPr marL="281942" lvl="1" indent="-281942">
                <a:lnSpc>
                  <a:spcPct val="120000"/>
                </a:lnSpc>
                <a:spcBef>
                  <a:spcPts val="960"/>
                </a:spcBef>
                <a:buFont typeface="Arial"/>
                <a:buChar char="•"/>
              </a:pPr>
              <a:r>
                <a:rPr lang="en-US" sz="3400" dirty="0">
                  <a:solidFill>
                    <a:srgbClr val="000000"/>
                  </a:solidFill>
                </a:rPr>
                <a:t>Operational </a:t>
              </a:r>
              <a:r>
                <a:rPr lang="en-US" sz="3400" dirty="0">
                  <a:solidFill>
                    <a:srgbClr val="000000"/>
                  </a:solidFill>
                </a:rPr>
                <a:t>Watches</a:t>
              </a:r>
              <a:endParaRPr lang="en-US" sz="3400" dirty="0">
                <a:solidFill>
                  <a:srgbClr val="000000"/>
                </a:solidFill>
              </a:endParaRPr>
            </a:p>
            <a:p>
              <a:pPr marL="281942" lvl="1" indent="-281942">
                <a:lnSpc>
                  <a:spcPct val="120000"/>
                </a:lnSpc>
                <a:spcBef>
                  <a:spcPts val="960"/>
                </a:spcBef>
                <a:buFont typeface="Arial"/>
                <a:buChar char="•"/>
              </a:pPr>
              <a:r>
                <a:rPr lang="en-US" sz="3400" dirty="0">
                  <a:solidFill>
                    <a:srgbClr val="000000"/>
                  </a:solidFill>
                </a:rPr>
                <a:t>Experimental </a:t>
              </a:r>
              <a:r>
                <a:rPr lang="en-US" sz="3400" dirty="0">
                  <a:solidFill>
                    <a:srgbClr val="000000"/>
                  </a:solidFill>
                </a:rPr>
                <a:t>Watches</a:t>
              </a:r>
              <a:endParaRPr lang="en-US" sz="3400" dirty="0">
                <a:solidFill>
                  <a:srgbClr val="000000"/>
                </a:solidFill>
              </a:endParaRPr>
            </a:p>
            <a:p>
              <a:pPr marL="281942" lvl="1" indent="-281942">
                <a:lnSpc>
                  <a:spcPct val="120000"/>
                </a:lnSpc>
                <a:buFont typeface="Arial"/>
                <a:buChar char="•"/>
              </a:pPr>
              <a:endParaRPr lang="en-US" sz="3400" dirty="0"/>
            </a:p>
            <a:p>
              <a:pPr marL="556262" indent="-556262">
                <a:lnSpc>
                  <a:spcPct val="120000"/>
                </a:lnSpc>
                <a:spcAft>
                  <a:spcPts val="2880"/>
                </a:spcAft>
              </a:pPr>
              <a:r>
                <a:rPr lang="en-US" sz="2900" dirty="0"/>
                <a:t> </a:t>
              </a:r>
              <a:endParaRPr lang="en-US" sz="2900" dirty="0"/>
            </a:p>
          </p:txBody>
        </p:sp>
        <p:pic>
          <p:nvPicPr>
            <p:cNvPr id="20" name="Picture 19" descr="all_flash_flood_products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905" y="3543273"/>
              <a:ext cx="1343426" cy="1038102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</p:grpSp>
      <p:cxnSp>
        <p:nvCxnSpPr>
          <p:cNvPr id="21" name="Straight Connector 20"/>
          <p:cNvCxnSpPr/>
          <p:nvPr/>
        </p:nvCxnSpPr>
        <p:spPr>
          <a:xfrm>
            <a:off x="32076718" y="10851989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24537" y="17296133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54184" y="12646901"/>
            <a:ext cx="12728448" cy="93049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marL="556262" indent="-556262">
              <a:lnSpc>
                <a:spcPct val="120000"/>
              </a:lnSpc>
              <a:spcBef>
                <a:spcPts val="7200"/>
              </a:spcBef>
            </a:pPr>
            <a:r>
              <a:rPr lang="en-US" sz="4800" b="1" dirty="0">
                <a:latin typeface="+mj-lt"/>
                <a:cs typeface="Arial"/>
              </a:rPr>
              <a:t>Main </a:t>
            </a:r>
            <a:r>
              <a:rPr lang="en-US" sz="4800" b="1" dirty="0">
                <a:latin typeface="+mj-lt"/>
                <a:cs typeface="Arial"/>
              </a:rPr>
              <a:t>Goals of HWT-Hydro</a:t>
            </a:r>
          </a:p>
          <a:p>
            <a:pPr marL="1074422" lvl="1" indent="-792480">
              <a:lnSpc>
                <a:spcPct val="120000"/>
              </a:lnSpc>
              <a:spcBef>
                <a:spcPts val="2880"/>
              </a:spcBef>
              <a:buFont typeface="+mj-lt"/>
              <a:buAutoNum type="arabicPeriod"/>
            </a:pPr>
            <a:r>
              <a:rPr lang="en-US" sz="3800" dirty="0">
                <a:cs typeface="Arial"/>
              </a:rPr>
              <a:t>Issue experimental FF </a:t>
            </a:r>
            <a:r>
              <a:rPr lang="en-US" sz="3800" i="1" dirty="0">
                <a:cs typeface="Arial"/>
              </a:rPr>
              <a:t>watches</a:t>
            </a:r>
            <a:r>
              <a:rPr lang="en-US" sz="3800" dirty="0">
                <a:cs typeface="Arial"/>
              </a:rPr>
              <a:t> between 0 – 6 hours before event &amp; experimental FF </a:t>
            </a:r>
            <a:r>
              <a:rPr lang="en-US" sz="3800" i="1" dirty="0">
                <a:cs typeface="Arial"/>
              </a:rPr>
              <a:t>warnings</a:t>
            </a:r>
            <a:r>
              <a:rPr lang="en-US" sz="3800" dirty="0">
                <a:cs typeface="Arial"/>
              </a:rPr>
              <a:t> just prior to and during an event</a:t>
            </a:r>
          </a:p>
          <a:p>
            <a:pPr marL="1074422" lvl="1" indent="-792480">
              <a:lnSpc>
                <a:spcPct val="120000"/>
              </a:lnSpc>
              <a:spcBef>
                <a:spcPts val="2880"/>
              </a:spcBef>
              <a:buFont typeface="+mj-lt"/>
              <a:buAutoNum type="arabicPeriod"/>
            </a:pPr>
            <a:r>
              <a:rPr lang="en-US" sz="3800" dirty="0">
                <a:cs typeface="Arial"/>
              </a:rPr>
              <a:t>Operate a </a:t>
            </a:r>
            <a:r>
              <a:rPr lang="en-US" sz="3800" dirty="0">
                <a:cs typeface="Arial"/>
              </a:rPr>
              <a:t>near-real-time multi-source </a:t>
            </a:r>
            <a:r>
              <a:rPr lang="en-US" sz="3800" dirty="0">
                <a:cs typeface="Arial"/>
              </a:rPr>
              <a:t>FF </a:t>
            </a:r>
            <a:r>
              <a:rPr lang="en-US" sz="3800" dirty="0">
                <a:cs typeface="Arial"/>
              </a:rPr>
              <a:t>observation database</a:t>
            </a:r>
          </a:p>
          <a:p>
            <a:pPr marL="1074422" lvl="1" indent="-792480">
              <a:lnSpc>
                <a:spcPct val="120000"/>
              </a:lnSpc>
              <a:spcBef>
                <a:spcPts val="2880"/>
              </a:spcBef>
              <a:buFont typeface="+mj-lt"/>
              <a:buAutoNum type="arabicPeriod"/>
            </a:pPr>
            <a:r>
              <a:rPr lang="en-US" sz="3800" dirty="0">
                <a:cs typeface="Arial"/>
              </a:rPr>
              <a:t>Subjective evaluation of all experimental observations, tools, and forecast products</a:t>
            </a:r>
          </a:p>
          <a:p>
            <a:pPr marL="1074422" lvl="1" indent="-792480">
              <a:lnSpc>
                <a:spcPct val="120000"/>
              </a:lnSpc>
              <a:spcBef>
                <a:spcPts val="2880"/>
              </a:spcBef>
              <a:spcAft>
                <a:spcPts val="2880"/>
              </a:spcAft>
              <a:buFont typeface="+mj-lt"/>
              <a:buAutoNum type="arabicPeriod"/>
            </a:pPr>
            <a:r>
              <a:rPr lang="en-US" sz="3800" b="1" dirty="0">
                <a:cs typeface="Arial"/>
              </a:rPr>
              <a:t>Prepare </a:t>
            </a:r>
            <a:r>
              <a:rPr lang="en-US" sz="3800" b="1" dirty="0">
                <a:cs typeface="Arial"/>
              </a:rPr>
              <a:t>FLASH tools for transition to NWS </a:t>
            </a:r>
            <a:r>
              <a:rPr lang="en-US" sz="3800" b="1" dirty="0">
                <a:cs typeface="Arial"/>
              </a:rPr>
              <a:t>operations</a:t>
            </a:r>
            <a:endParaRPr lang="en-US" sz="3800" b="1" dirty="0"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11" y="4242641"/>
            <a:ext cx="13749859" cy="181670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840"/>
              </a:spcAft>
              <a:buNone/>
            </a:pPr>
            <a:r>
              <a:rPr lang="en-US" sz="5300" b="1" dirty="0">
                <a:solidFill>
                  <a:schemeClr val="bg2"/>
                </a:solidFill>
                <a:latin typeface="+mj-lt"/>
              </a:rPr>
              <a:t>Experiment Results</a:t>
            </a:r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7970520" indent="-297182">
              <a:spcBef>
                <a:spcPts val="0"/>
              </a:spcBef>
            </a:pPr>
            <a:endParaRPr lang="en-US" sz="3400" dirty="0"/>
          </a:p>
          <a:p>
            <a:pPr marL="8237222" indent="-281942">
              <a:spcBef>
                <a:spcPts val="0"/>
              </a:spcBef>
            </a:pPr>
            <a:endParaRPr lang="en-US" sz="3400" dirty="0"/>
          </a:p>
          <a:p>
            <a:pPr marL="7955280" indent="0">
              <a:spcBef>
                <a:spcPts val="0"/>
              </a:spcBef>
              <a:buNone/>
            </a:pPr>
            <a:endParaRPr lang="en-US" sz="3400" dirty="0"/>
          </a:p>
          <a:p>
            <a:pPr marL="7955280" indent="0">
              <a:spcBef>
                <a:spcPts val="0"/>
              </a:spcBef>
              <a:buNone/>
            </a:pPr>
            <a:endParaRPr lang="en-US" sz="3400" dirty="0"/>
          </a:p>
          <a:p>
            <a:pPr marL="7955280" indent="0">
              <a:spcBef>
                <a:spcPts val="0"/>
              </a:spcBef>
              <a:buNone/>
            </a:pPr>
            <a:endParaRPr lang="en-US" sz="3400" dirty="0"/>
          </a:p>
          <a:p>
            <a:pPr marL="7955280" indent="0">
              <a:spcBef>
                <a:spcPts val="0"/>
              </a:spcBef>
              <a:buNone/>
            </a:pPr>
            <a:endParaRPr lang="en-US" sz="3400" dirty="0"/>
          </a:p>
          <a:p>
            <a:pPr marL="7955280" indent="0">
              <a:spcBef>
                <a:spcPts val="0"/>
              </a:spcBef>
              <a:buNone/>
            </a:pPr>
            <a:endParaRPr lang="en-US" sz="3400" dirty="0"/>
          </a:p>
          <a:p>
            <a:pPr marL="7955280" indent="0">
              <a:spcBef>
                <a:spcPts val="0"/>
              </a:spcBef>
              <a:buNone/>
            </a:pPr>
            <a:endParaRPr lang="en-US" sz="3400" dirty="0"/>
          </a:p>
          <a:p>
            <a:pPr marL="7955280" indent="0">
              <a:spcBef>
                <a:spcPts val="0"/>
              </a:spcBef>
              <a:buNone/>
            </a:pPr>
            <a:endParaRPr lang="en-US" sz="3400" dirty="0"/>
          </a:p>
          <a:p>
            <a:pPr marL="7955280" indent="0">
              <a:spcBef>
                <a:spcPts val="0"/>
              </a:spcBef>
              <a:buNone/>
            </a:pPr>
            <a:endParaRPr lang="en-US" sz="3400" dirty="0"/>
          </a:p>
          <a:p>
            <a:pPr marL="7955280" indent="0">
              <a:spcBef>
                <a:spcPts val="0"/>
              </a:spcBef>
              <a:buNone/>
            </a:pPr>
            <a:endParaRPr lang="en-US" sz="3400" dirty="0"/>
          </a:p>
          <a:p>
            <a:pPr marL="7955280" indent="0">
              <a:spcBef>
                <a:spcPts val="0"/>
              </a:spcBef>
              <a:buNone/>
            </a:pPr>
            <a:r>
              <a:rPr lang="en-US" sz="3400" dirty="0"/>
              <a:t>	         </a:t>
            </a:r>
          </a:p>
          <a:p>
            <a:pPr marL="7688582" indent="-563880">
              <a:spcBef>
                <a:spcPts val="0"/>
              </a:spcBef>
              <a:buNone/>
            </a:pPr>
            <a:r>
              <a:rPr lang="en-US" sz="3400" dirty="0"/>
              <a:t>	</a:t>
            </a: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 </a:t>
            </a:r>
            <a:r>
              <a:rPr lang="en-US" sz="3400" dirty="0"/>
              <a:t>    </a:t>
            </a:r>
          </a:p>
          <a:p>
            <a:pPr marL="281942" indent="-281942">
              <a:spcBef>
                <a:spcPts val="0"/>
              </a:spcBef>
              <a:spcAft>
                <a:spcPts val="1920"/>
              </a:spcAft>
            </a:pPr>
            <a:endParaRPr lang="en-US" sz="3400" dirty="0"/>
          </a:p>
        </p:txBody>
      </p:sp>
      <p:pic>
        <p:nvPicPr>
          <p:cNvPr id="19" name="Picture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157" y="5757713"/>
            <a:ext cx="6271042" cy="445932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23" name="Picture 22" descr="system_usability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126" y="11458848"/>
            <a:ext cx="7476269" cy="501720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29356543" y="5275368"/>
            <a:ext cx="13467643" cy="53827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marL="274320" indent="-274320">
              <a:spcBef>
                <a:spcPts val="2880"/>
              </a:spcBef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cs typeface="Arial"/>
              </a:rPr>
              <a:t>Skill of experimental </a:t>
            </a:r>
            <a:r>
              <a:rPr lang="en-US" sz="3400" dirty="0">
                <a:solidFill>
                  <a:srgbClr val="000000"/>
                </a:solidFill>
                <a:cs typeface="Arial"/>
              </a:rPr>
              <a:t>watches</a:t>
            </a:r>
            <a:endParaRPr lang="en-US" sz="3400" dirty="0">
              <a:solidFill>
                <a:srgbClr val="000000"/>
              </a:solidFill>
              <a:cs typeface="Arial"/>
            </a:endParaRPr>
          </a:p>
          <a:p>
            <a:pPr marL="563880" indent="-563880"/>
            <a:r>
              <a:rPr lang="en-US" sz="3400" dirty="0">
                <a:solidFill>
                  <a:srgbClr val="000000"/>
                </a:solidFill>
                <a:cs typeface="Arial"/>
              </a:rPr>
              <a:t>  </a:t>
            </a:r>
            <a:r>
              <a:rPr lang="en-US" sz="3400" dirty="0">
                <a:solidFill>
                  <a:srgbClr val="000000"/>
                </a:solidFill>
                <a:cs typeface="Arial"/>
              </a:rPr>
              <a:t>comparable to</a:t>
            </a:r>
            <a:r>
              <a:rPr lang="en-US" sz="34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3400" dirty="0">
                <a:solidFill>
                  <a:srgbClr val="000000"/>
                </a:solidFill>
                <a:cs typeface="Arial"/>
              </a:rPr>
              <a:t>operational</a:t>
            </a:r>
          </a:p>
          <a:p>
            <a:pPr marL="563880" indent="-563880"/>
            <a:r>
              <a:rPr lang="en-US" sz="34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34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3400" dirty="0">
                <a:solidFill>
                  <a:srgbClr val="000000"/>
                </a:solidFill>
                <a:cs typeface="Arial"/>
              </a:rPr>
              <a:t>watches*</a:t>
            </a:r>
          </a:p>
          <a:p>
            <a:pPr marL="281942" indent="-281942"/>
            <a:endParaRPr lang="en-US" sz="3400" dirty="0">
              <a:solidFill>
                <a:srgbClr val="000000"/>
              </a:solidFill>
              <a:cs typeface="Arial"/>
            </a:endParaRPr>
          </a:p>
          <a:p>
            <a:pPr marL="274320" indent="-274320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cs typeface="Arial"/>
              </a:rPr>
              <a:t>Skill of experimental warnings</a:t>
            </a:r>
          </a:p>
          <a:p>
            <a:pPr marL="281942" indent="-281942"/>
            <a:r>
              <a:rPr lang="en-US" sz="3400" dirty="0">
                <a:solidFill>
                  <a:srgbClr val="000000"/>
                </a:solidFill>
                <a:cs typeface="Arial"/>
              </a:rPr>
              <a:t>  </a:t>
            </a:r>
            <a:r>
              <a:rPr lang="en-US" sz="3400" dirty="0">
                <a:solidFill>
                  <a:srgbClr val="000000"/>
                </a:solidFill>
                <a:cs typeface="Arial"/>
              </a:rPr>
              <a:t>less </a:t>
            </a:r>
            <a:r>
              <a:rPr lang="en-US" sz="3400" dirty="0">
                <a:solidFill>
                  <a:srgbClr val="000000"/>
                </a:solidFill>
                <a:cs typeface="Arial"/>
              </a:rPr>
              <a:t>skillful </a:t>
            </a:r>
            <a:r>
              <a:rPr lang="en-US" sz="3400" dirty="0">
                <a:solidFill>
                  <a:srgbClr val="000000"/>
                </a:solidFill>
                <a:cs typeface="Arial"/>
              </a:rPr>
              <a:t>than operational</a:t>
            </a:r>
          </a:p>
          <a:p>
            <a:pPr marL="281942" indent="-281942"/>
            <a:r>
              <a:rPr lang="en-US" sz="34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3400" dirty="0">
                <a:solidFill>
                  <a:srgbClr val="000000"/>
                </a:solidFill>
                <a:cs typeface="Arial"/>
              </a:rPr>
              <a:t> warnings**</a:t>
            </a:r>
            <a:endParaRPr lang="en-US" sz="3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256209" y="10637302"/>
            <a:ext cx="14145000" cy="68870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marL="8221982" indent="-266702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</a:rPr>
              <a:t>Easy learning curve of FLASH system</a:t>
            </a:r>
          </a:p>
          <a:p>
            <a:pPr marL="8221982" indent="-266702">
              <a:buFont typeface="Arial"/>
              <a:buChar char="•"/>
            </a:pPr>
            <a:endParaRPr lang="en-US" sz="3400" dirty="0">
              <a:solidFill>
                <a:srgbClr val="000000"/>
              </a:solidFill>
            </a:endParaRPr>
          </a:p>
          <a:p>
            <a:pPr marL="8221982" indent="-266702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</a:rPr>
              <a:t>Improved system usability after 1-week of use</a:t>
            </a:r>
          </a:p>
          <a:p>
            <a:pPr marL="8221982" indent="-266702">
              <a:buFont typeface="Arial"/>
              <a:buChar char="•"/>
            </a:pPr>
            <a:endParaRPr lang="en-US" sz="3400" dirty="0">
              <a:solidFill>
                <a:srgbClr val="000000"/>
              </a:solidFill>
            </a:endParaRPr>
          </a:p>
          <a:p>
            <a:pPr marL="8221982" indent="-266702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</a:rPr>
              <a:t>Will help in creating a smooth transition to NWS operations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41266" y="17200416"/>
            <a:ext cx="14145000" cy="53443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marL="274320" indent="-274320">
              <a:spcAft>
                <a:spcPts val="1920"/>
              </a:spcAft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Suite of experimental tools increased </a:t>
            </a:r>
            <a:r>
              <a:rPr lang="en-US" sz="3400" dirty="0">
                <a:solidFill>
                  <a:schemeClr val="tx1"/>
                </a:solidFill>
              </a:rPr>
              <a:t>forecaster </a:t>
            </a:r>
            <a:r>
              <a:rPr lang="en-US" sz="3400" dirty="0">
                <a:solidFill>
                  <a:schemeClr val="tx1"/>
                </a:solidFill>
              </a:rPr>
              <a:t>confidence</a:t>
            </a:r>
          </a:p>
          <a:p>
            <a:pPr marL="1943102" lvl="1" indent="-297182">
              <a:spcAft>
                <a:spcPts val="960"/>
              </a:spcAft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Daily subjective evaluations of tools/products</a:t>
            </a:r>
          </a:p>
          <a:p>
            <a:pPr marL="1943102" lvl="1" indent="-297182">
              <a:spcAft>
                <a:spcPts val="960"/>
              </a:spcAft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‘</a:t>
            </a:r>
            <a:r>
              <a:rPr lang="en-US" sz="3400" i="1" dirty="0">
                <a:solidFill>
                  <a:schemeClr val="tx1"/>
                </a:solidFill>
              </a:rPr>
              <a:t>Tails from the Testbed</a:t>
            </a:r>
            <a:r>
              <a:rPr lang="en-US" sz="3400" dirty="0">
                <a:solidFill>
                  <a:schemeClr val="tx1"/>
                </a:solidFill>
              </a:rPr>
              <a:t>’ webinars</a:t>
            </a:r>
          </a:p>
          <a:p>
            <a:pPr marL="2468880" lvl="1" indent="-822960">
              <a:spcAft>
                <a:spcPts val="960"/>
              </a:spcAft>
              <a:buFont typeface="Arial"/>
              <a:buChar char="•"/>
            </a:pPr>
            <a:endParaRPr lang="en-US" sz="3400" dirty="0">
              <a:solidFill>
                <a:schemeClr val="tx1"/>
              </a:solidFill>
            </a:endParaRPr>
          </a:p>
          <a:p>
            <a:pPr marL="274320" lvl="1" indent="-274320">
              <a:spcAft>
                <a:spcPts val="960"/>
              </a:spcAft>
              <a:buFont typeface="Arial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Forecasters </a:t>
            </a:r>
            <a:r>
              <a:rPr lang="en-US" sz="3400" dirty="0">
                <a:solidFill>
                  <a:schemeClr val="tx1"/>
                </a:solidFill>
              </a:rPr>
              <a:t>liked assigning </a:t>
            </a:r>
            <a:r>
              <a:rPr lang="en-US" sz="3400" dirty="0">
                <a:solidFill>
                  <a:schemeClr val="tx1"/>
                </a:solidFill>
              </a:rPr>
              <a:t>uncertainty and magnitude estimates to their watches/warnings (work needed to ensure reliability)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1711903" y="10822022"/>
            <a:ext cx="9321883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1711903" y="17296133"/>
            <a:ext cx="9321883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72" y="2675532"/>
            <a:ext cx="42773597" cy="1490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2014 Multi-Radar/Multi-Sensor (MRMS) HWT-Hydro Testbed Experiment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3479" y="5418670"/>
            <a:ext cx="13749859" cy="167978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Activities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July 7 – August 1, 2014 in Norman, OK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Featured 17 NWS forecasters from across the U.S.</a:t>
            </a:r>
            <a:endParaRPr lang="en-US" sz="3400" dirty="0"/>
          </a:p>
          <a:p>
            <a:pPr marL="1661160" lvl="1" indent="-556262">
              <a:lnSpc>
                <a:spcPct val="120000"/>
              </a:lnSpc>
            </a:pPr>
            <a:r>
              <a:rPr lang="en-US" sz="3800" i="1" dirty="0"/>
              <a:t>Issued experimental probabilistic flash flood watches and warning with impact characterization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Utilized a suite of 30+ experimental MRMS-FLASH tools in AWIPS-</a:t>
            </a:r>
            <a:r>
              <a:rPr lang="en-US" sz="3800" dirty="0"/>
              <a:t>II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Coordinated daily with WPC’s </a:t>
            </a:r>
            <a:r>
              <a:rPr lang="en-US" sz="3800" dirty="0" err="1"/>
              <a:t>FFaIR</a:t>
            </a:r>
            <a:r>
              <a:rPr lang="en-US" sz="3800" dirty="0"/>
              <a:t> Testbed</a:t>
            </a: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7200"/>
              </a:spcBef>
              <a:spcAft>
                <a:spcPts val="2400"/>
              </a:spcAft>
            </a:pPr>
            <a:r>
              <a:rPr lang="en-US" sz="3800" dirty="0"/>
              <a:t>Main Goals of HWT-Hydro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Prepare FLASH tools for transition to NWS operations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Ingest, utilize a near-real-time multi-source FF observation database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Issue experimental FF </a:t>
            </a:r>
            <a:r>
              <a:rPr lang="en-US" sz="2900" i="1" dirty="0"/>
              <a:t>watches</a:t>
            </a:r>
            <a:r>
              <a:rPr lang="en-US" sz="2900" dirty="0"/>
              <a:t> between 0 – 6 hours before event &amp; experimental FF </a:t>
            </a:r>
            <a:r>
              <a:rPr lang="en-US" sz="2900" i="1" dirty="0"/>
              <a:t>warnings</a:t>
            </a:r>
            <a:r>
              <a:rPr lang="en-US" sz="2900" dirty="0"/>
              <a:t> just prior to and during an event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Subjective evaluation of all experimental observations, tool, and forecast products</a:t>
            </a:r>
          </a:p>
          <a:p>
            <a:pPr marL="2217422" lvl="1" indent="-571502">
              <a:lnSpc>
                <a:spcPct val="120000"/>
              </a:lnSpc>
              <a:buFont typeface="+mj-lt"/>
              <a:buAutoNum type="arabicPeriod"/>
            </a:pPr>
            <a:endParaRPr lang="en-US" sz="29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  <a:p>
            <a:pPr marL="2202182" lvl="1" indent="-556262">
              <a:lnSpc>
                <a:spcPct val="120000"/>
              </a:lnSpc>
            </a:pPr>
            <a:endParaRPr lang="en-US" sz="38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2" y="3982776"/>
            <a:ext cx="42773597" cy="1131082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Brandon R. Smith, J.J.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Gourley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Elizabeth Argyle, Race Clark III,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Zac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Flamig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Steve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Martinaitis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Lans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Rothfusz</a:t>
            </a:r>
            <a:endParaRPr lang="en-US" sz="4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695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Experimental Datasets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  <a:spcAft>
                <a:spcPts val="2880"/>
              </a:spcAft>
            </a:pPr>
            <a:r>
              <a:rPr lang="en-US" sz="3800" dirty="0"/>
              <a:t>Forecast Tools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Hydrologic models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Precipitable water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QPE/QPE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Flash flood guidance (FFG)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Precipitation return periods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Radar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Observations (Total: 606)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USGS Stream Gauges (9)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NWS Local Storm Reports (250)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NCDC Storm Data (184)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 err="1"/>
              <a:t>mPING</a:t>
            </a:r>
            <a:r>
              <a:rPr lang="en-US" sz="2900" dirty="0"/>
              <a:t> reports (39)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SHAVE reports (124 – 1,130 null) 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Products (Total: 519)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Warnings (236)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Warnings (153)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Watches (79)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Watches (51)</a:t>
            </a:r>
          </a:p>
          <a:p>
            <a:pPr marL="2202182" lvl="1" indent="-556262">
              <a:lnSpc>
                <a:spcPct val="120000"/>
              </a:lnSpc>
            </a:pPr>
            <a:endParaRPr lang="en-US" sz="3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11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Results</a:t>
            </a:r>
          </a:p>
          <a:p>
            <a:pPr marL="556262" indent="-556262">
              <a:spcBef>
                <a:spcPts val="2880"/>
              </a:spcBef>
            </a:pPr>
            <a:r>
              <a:rPr lang="en-US" sz="3400" dirty="0"/>
              <a:t>Skill of experimental watches as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skillful or slightly more skillful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than operational watches*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dirty="0"/>
          </a:p>
          <a:p>
            <a:pPr marL="556262" indent="-556262">
              <a:spcBef>
                <a:spcPts val="0"/>
              </a:spcBef>
            </a:pPr>
            <a:r>
              <a:rPr lang="en-US" sz="3400" dirty="0"/>
              <a:t>Skill of experimental warnings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comparable or less skillful than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operational warnings**</a:t>
            </a:r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Easy learning curve of FLASH system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Improved system usability after 1-week of use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Overall, positive participant feedback of experiment            	         </a:t>
            </a:r>
          </a:p>
          <a:p>
            <a:pPr marL="7688582" indent="-563880">
              <a:spcBef>
                <a:spcPts val="0"/>
              </a:spcBef>
              <a:buNone/>
            </a:pPr>
            <a:r>
              <a:rPr lang="en-US" sz="3400" dirty="0"/>
              <a:t>	</a:t>
            </a: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 </a:t>
            </a:r>
            <a:r>
              <a:rPr lang="en-US" sz="3400" dirty="0"/>
              <a:t>    </a:t>
            </a:r>
          </a:p>
          <a:p>
            <a:pPr marL="563880" indent="-563880">
              <a:spcBef>
                <a:spcPts val="0"/>
              </a:spcBef>
              <a:spcAft>
                <a:spcPts val="1920"/>
              </a:spcAft>
            </a:pPr>
            <a:r>
              <a:rPr lang="en-US" sz="3400" dirty="0"/>
              <a:t>Suite of experimental tools increased forecast confidence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Daily subjective evaluations of tools/products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‘</a:t>
            </a:r>
            <a:r>
              <a:rPr lang="en-US" sz="3400" i="1" dirty="0"/>
              <a:t>Tails from the Testbed</a:t>
            </a:r>
            <a:r>
              <a:rPr lang="en-US" sz="3400" dirty="0"/>
              <a:t>’ webinars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endParaRPr lang="en-US" sz="3400" dirty="0"/>
          </a:p>
          <a:p>
            <a:pPr marL="56388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Forecasters liked assigned uncertainty and magnitude estimates to their watches/warnings (work needed to ensure reliability)</a:t>
            </a:r>
          </a:p>
          <a:p>
            <a:pPr marL="2209800" lvl="1" indent="-563880">
              <a:spcBef>
                <a:spcPts val="0"/>
              </a:spcBef>
            </a:pPr>
            <a:endParaRPr lang="en-US" sz="2900" dirty="0"/>
          </a:p>
        </p:txBody>
      </p:sp>
      <p:pic>
        <p:nvPicPr>
          <p:cNvPr id="9" name="Picture 8" descr="denton_2014_FF_F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086" y="6974508"/>
            <a:ext cx="5810746" cy="459049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12" name="Picture 11" descr="all_reports_workin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2098073"/>
            <a:ext cx="5810746" cy="449012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3368282" y="14656464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49495" y="1183472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49495" y="1699736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705" y="7268590"/>
            <a:ext cx="5400936" cy="384059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20" name="Picture 19" descr="all_flash_flood_produc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7081743"/>
            <a:ext cx="5809248" cy="448896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32076718" y="11834726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76718" y="17028403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ystem_usabilit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216" y="12262738"/>
            <a:ext cx="6375610" cy="42785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4864682" y="3341064"/>
            <a:ext cx="17160067" cy="177279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FLASH Maximum Return Period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0" y="5"/>
            <a:ext cx="43891200" cy="24688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886" y="880495"/>
            <a:ext cx="18060331" cy="1426765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341122" y="4534267"/>
            <a:ext cx="11379202" cy="14600918"/>
          </a:xfrm>
          <a:prstGeom prst="rect">
            <a:avLst/>
          </a:prstGeom>
          <a:solidFill>
            <a:schemeClr val="tx1">
              <a:alpha val="61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Forecast Tools</a:t>
            </a:r>
          </a:p>
          <a:p>
            <a:endParaRPr lang="en-US" sz="6700" dirty="0">
              <a:solidFill>
                <a:srgbClr val="FFFFFF"/>
              </a:solidFill>
            </a:endParaRPr>
          </a:p>
          <a:p>
            <a:pPr marL="571502" indent="-571502">
              <a:spcAft>
                <a:spcPts val="288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Hydrologic models</a:t>
            </a:r>
          </a:p>
          <a:p>
            <a:pPr marL="571502" indent="-571502">
              <a:spcBef>
                <a:spcPts val="3840"/>
              </a:spcBef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Precipitable water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Quantitative Precipitation Estimate (QPE) /Quantitative Precipitation Forecast (QPF)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Flash Flood Guidance (FFG)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Precipitation Return Periods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Radar</a:t>
            </a:r>
            <a:endParaRPr lang="en-US" sz="6700" dirty="0">
              <a:solidFill>
                <a:srgbClr val="FFFF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591039" y="7559040"/>
            <a:ext cx="6958454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98424" y="6974506"/>
            <a:ext cx="7022592" cy="1188835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ax_precip_return_perio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049" y="16494415"/>
            <a:ext cx="8550158" cy="675462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1" name="Picture 10" descr="max_qpe_ffg_ratio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758" y="16494413"/>
            <a:ext cx="8556005" cy="675924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37" y="16541307"/>
            <a:ext cx="8550154" cy="6754622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25497185" y="2199079"/>
            <a:ext cx="11515166" cy="1114699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sz="6700" b="1" dirty="0"/>
              <a:t>CREST Max. Return Period</a:t>
            </a:r>
            <a:endParaRPr lang="en-US" sz="6700" b="1" dirty="0"/>
          </a:p>
        </p:txBody>
      </p:sp>
      <p:sp>
        <p:nvSpPr>
          <p:cNvPr id="30" name="Rectangle 29"/>
          <p:cNvSpPr/>
          <p:nvPr/>
        </p:nvSpPr>
        <p:spPr>
          <a:xfrm>
            <a:off x="21286899" y="21353921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0877327" y="21353921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40688580" y="21364562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35653932" y="13216788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11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72" y="2675532"/>
            <a:ext cx="42773597" cy="1490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2014 Multi-Radar/Multi-Sensor (MRMS) HWT-Hydro Testbed Experiment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3479" y="5418670"/>
            <a:ext cx="13749859" cy="167978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Activities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July 7 – August 1, 2014 in Norman, OK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Featured 17 NWS forecasters from across the U.S.</a:t>
            </a:r>
            <a:endParaRPr lang="en-US" sz="3400" dirty="0"/>
          </a:p>
          <a:p>
            <a:pPr marL="1661160" lvl="1" indent="-556262">
              <a:lnSpc>
                <a:spcPct val="120000"/>
              </a:lnSpc>
            </a:pPr>
            <a:r>
              <a:rPr lang="en-US" sz="3800" i="1" dirty="0"/>
              <a:t>Issued experimental probabilistic flash flood watches and warning with impact characterization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Utilized a suite of 30+ experimental MRMS-FLASH tools in AWIPS-</a:t>
            </a:r>
            <a:r>
              <a:rPr lang="en-US" sz="3800" dirty="0"/>
              <a:t>II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Coordinated daily with WPC’s </a:t>
            </a:r>
            <a:r>
              <a:rPr lang="en-US" sz="3800" dirty="0" err="1"/>
              <a:t>FFaIR</a:t>
            </a:r>
            <a:r>
              <a:rPr lang="en-US" sz="3800" dirty="0"/>
              <a:t> Testbed</a:t>
            </a: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7200"/>
              </a:spcBef>
              <a:spcAft>
                <a:spcPts val="2400"/>
              </a:spcAft>
            </a:pPr>
            <a:r>
              <a:rPr lang="en-US" sz="3800" dirty="0"/>
              <a:t>Main Goals of HWT-Hydro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Prepare FLASH tools for transition to NWS operations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Ingest, utilize a near-real-time multi-source FF observation database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Issue experimental FF </a:t>
            </a:r>
            <a:r>
              <a:rPr lang="en-US" sz="2900" i="1" dirty="0"/>
              <a:t>watches</a:t>
            </a:r>
            <a:r>
              <a:rPr lang="en-US" sz="2900" dirty="0"/>
              <a:t> between 0 – 6 hours before event &amp; experimental FF </a:t>
            </a:r>
            <a:r>
              <a:rPr lang="en-US" sz="2900" i="1" dirty="0"/>
              <a:t>warnings</a:t>
            </a:r>
            <a:r>
              <a:rPr lang="en-US" sz="2900" dirty="0"/>
              <a:t> just prior to and during an event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Subjective evaluation of all experimental observations, tool, and forecast products</a:t>
            </a:r>
          </a:p>
          <a:p>
            <a:pPr marL="2217422" lvl="1" indent="-571502">
              <a:lnSpc>
                <a:spcPct val="120000"/>
              </a:lnSpc>
              <a:buFont typeface="+mj-lt"/>
              <a:buAutoNum type="arabicPeriod"/>
            </a:pPr>
            <a:endParaRPr lang="en-US" sz="29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  <a:p>
            <a:pPr marL="2202182" lvl="1" indent="-556262">
              <a:lnSpc>
                <a:spcPct val="120000"/>
              </a:lnSpc>
            </a:pPr>
            <a:endParaRPr lang="en-US" sz="38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2" y="3982776"/>
            <a:ext cx="42773597" cy="1131082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Brandon R. Smith, J.J.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Gourley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Elizabeth Argyle, Race Clark III,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Zac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Flamig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Steve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Martinaitis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Lans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Rothfusz</a:t>
            </a:r>
            <a:endParaRPr lang="en-US" sz="4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695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Experimental Datasets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  <a:spcAft>
                <a:spcPts val="2880"/>
              </a:spcAft>
            </a:pPr>
            <a:r>
              <a:rPr lang="en-US" sz="3800" dirty="0"/>
              <a:t>Forecast Tools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Hydrologic models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Precipitable water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QPE/QPE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Flash flood guidance (FFG)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Precipitation return periods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Radar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Observations (Total: 606)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USGS Stream Gauges (9)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NWS Local Storm Reports (250)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NCDC Storm Data (184)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 err="1"/>
              <a:t>mPING</a:t>
            </a:r>
            <a:r>
              <a:rPr lang="en-US" sz="2900" dirty="0"/>
              <a:t> reports (39)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SHAVE reports (124 – 1,130 null) 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Products (Total: 519)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Warnings (236)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Warnings (153)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Watches (79)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Watches (51)</a:t>
            </a:r>
          </a:p>
          <a:p>
            <a:pPr marL="2202182" lvl="1" indent="-556262">
              <a:lnSpc>
                <a:spcPct val="120000"/>
              </a:lnSpc>
            </a:pPr>
            <a:endParaRPr lang="en-US" sz="3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11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Results</a:t>
            </a:r>
          </a:p>
          <a:p>
            <a:pPr marL="556262" indent="-556262">
              <a:spcBef>
                <a:spcPts val="2880"/>
              </a:spcBef>
            </a:pPr>
            <a:r>
              <a:rPr lang="en-US" sz="3400" dirty="0"/>
              <a:t>Skill of experimental watches as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skillful or slightly more skillful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than operational watches*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dirty="0"/>
          </a:p>
          <a:p>
            <a:pPr marL="556262" indent="-556262">
              <a:spcBef>
                <a:spcPts val="0"/>
              </a:spcBef>
            </a:pPr>
            <a:r>
              <a:rPr lang="en-US" sz="3400" dirty="0"/>
              <a:t>Skill of experimental warnings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comparable or less skillful than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operational warnings**</a:t>
            </a:r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Easy learning curve of FLASH system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Improved system usability after 1-week of use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Overall, positive participant feedback of experiment            	         </a:t>
            </a:r>
          </a:p>
          <a:p>
            <a:pPr marL="7688582" indent="-563880">
              <a:spcBef>
                <a:spcPts val="0"/>
              </a:spcBef>
              <a:buNone/>
            </a:pPr>
            <a:r>
              <a:rPr lang="en-US" sz="3400" dirty="0"/>
              <a:t>	</a:t>
            </a: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 </a:t>
            </a:r>
            <a:r>
              <a:rPr lang="en-US" sz="3400" dirty="0"/>
              <a:t>    </a:t>
            </a:r>
          </a:p>
          <a:p>
            <a:pPr marL="563880" indent="-563880">
              <a:spcBef>
                <a:spcPts val="0"/>
              </a:spcBef>
              <a:spcAft>
                <a:spcPts val="1920"/>
              </a:spcAft>
            </a:pPr>
            <a:r>
              <a:rPr lang="en-US" sz="3400" dirty="0"/>
              <a:t>Suite of experimental tools increased forecast confidence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Daily subjective evaluations of tools/products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‘</a:t>
            </a:r>
            <a:r>
              <a:rPr lang="en-US" sz="3400" i="1" dirty="0"/>
              <a:t>Tails from the Testbed</a:t>
            </a:r>
            <a:r>
              <a:rPr lang="en-US" sz="3400" dirty="0"/>
              <a:t>’ webinars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endParaRPr lang="en-US" sz="3400" dirty="0"/>
          </a:p>
          <a:p>
            <a:pPr marL="56388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Forecasters liked assigned uncertainty and magnitude estimates to their watches/warnings (work needed to ensure reliability)</a:t>
            </a:r>
          </a:p>
          <a:p>
            <a:pPr marL="2209800" lvl="1" indent="-563880">
              <a:spcBef>
                <a:spcPts val="0"/>
              </a:spcBef>
            </a:pPr>
            <a:endParaRPr lang="en-US" sz="2900" dirty="0"/>
          </a:p>
        </p:txBody>
      </p:sp>
      <p:pic>
        <p:nvPicPr>
          <p:cNvPr id="9" name="Picture 8" descr="denton_2014_FF_F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086" y="6974508"/>
            <a:ext cx="5810746" cy="459049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12" name="Picture 11" descr="all_reports_workin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2098073"/>
            <a:ext cx="5810746" cy="449012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3368282" y="14656464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49495" y="1183472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49495" y="1699736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705" y="7268590"/>
            <a:ext cx="5400936" cy="384059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20" name="Picture 19" descr="all_flash_flood_produc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7081743"/>
            <a:ext cx="5809248" cy="448896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32076718" y="11834726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76718" y="17028403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ystem_usabilit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216" y="12262738"/>
            <a:ext cx="6375610" cy="42785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4864682" y="3341064"/>
            <a:ext cx="17160067" cy="177279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FLASH Maximum Return Period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0" y="5"/>
            <a:ext cx="43891200" cy="24688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883" y="880495"/>
            <a:ext cx="18060326" cy="1426765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341122" y="4534267"/>
            <a:ext cx="11379202" cy="14600918"/>
          </a:xfrm>
          <a:prstGeom prst="rect">
            <a:avLst/>
          </a:prstGeom>
          <a:solidFill>
            <a:schemeClr val="tx1">
              <a:alpha val="5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Forecast Tools</a:t>
            </a:r>
          </a:p>
          <a:p>
            <a:endParaRPr lang="en-US" sz="6700" dirty="0">
              <a:solidFill>
                <a:srgbClr val="FFFFFF"/>
              </a:solidFill>
            </a:endParaRPr>
          </a:p>
          <a:p>
            <a:pPr marL="571502" indent="-571502">
              <a:spcAft>
                <a:spcPts val="288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Hydrologic models</a:t>
            </a:r>
          </a:p>
          <a:p>
            <a:pPr marL="571502" indent="-571502">
              <a:spcBef>
                <a:spcPts val="3840"/>
              </a:spcBef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Precipitable water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Quantitative Precipitation Estimate (QPE) /Quantitative Precipitation Forecast (QPF)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Flash Flood Guidance (FFG)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Precipitation Return Periods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Radar</a:t>
            </a:r>
            <a:endParaRPr lang="en-US" sz="6700" dirty="0">
              <a:solidFill>
                <a:srgbClr val="FFFF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2240389" y="11565000"/>
            <a:ext cx="578257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98414" y="10376165"/>
            <a:ext cx="9436608" cy="3724147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ax_precip_return_perio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049" y="16494415"/>
            <a:ext cx="8550158" cy="675462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1" name="Picture 10" descr="max_qpe_ffg_ratio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758" y="16494413"/>
            <a:ext cx="8556005" cy="675924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8" name="Picture 2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37" y="16541307"/>
            <a:ext cx="8550154" cy="6754622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25285145" y="2199077"/>
            <a:ext cx="11727202" cy="1141987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sz="6700" b="1" dirty="0"/>
              <a:t>Max. </a:t>
            </a:r>
            <a:r>
              <a:rPr lang="en-US" sz="6700" b="1" dirty="0" err="1"/>
              <a:t>Precip</a:t>
            </a:r>
            <a:r>
              <a:rPr lang="en-US" sz="6700" b="1" dirty="0"/>
              <a:t> Return Period </a:t>
            </a:r>
            <a:endParaRPr lang="en-US" sz="6700" b="1" dirty="0"/>
          </a:p>
        </p:txBody>
      </p:sp>
      <p:sp>
        <p:nvSpPr>
          <p:cNvPr id="30" name="Rectangle 29"/>
          <p:cNvSpPr/>
          <p:nvPr/>
        </p:nvSpPr>
        <p:spPr>
          <a:xfrm>
            <a:off x="21286899" y="21353921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0877327" y="21353921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40688580" y="21364562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35653932" y="13216788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145413" y="16008622"/>
            <a:ext cx="10094976" cy="1475966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2720322" y="12262738"/>
            <a:ext cx="5302637" cy="4325462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1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72" y="2675532"/>
            <a:ext cx="42773597" cy="1490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2014 Multi-Radar/Multi-Sensor (MRMS) HWT-Hydro Testbed Experiment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3479" y="5418670"/>
            <a:ext cx="13749859" cy="167978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Activities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July 7 – August 1, 2014 in Norman, OK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Featured 17 NWS forecasters from across the U.S.</a:t>
            </a:r>
            <a:endParaRPr lang="en-US" sz="3400" dirty="0"/>
          </a:p>
          <a:p>
            <a:pPr marL="1661160" lvl="1" indent="-556262">
              <a:lnSpc>
                <a:spcPct val="120000"/>
              </a:lnSpc>
            </a:pPr>
            <a:r>
              <a:rPr lang="en-US" sz="3800" i="1" dirty="0"/>
              <a:t>Issued experimental probabilistic flash flood watches and warning with impact characterization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Utilized a suite of 30+ experimental MRMS-FLASH tools in AWIPS-</a:t>
            </a:r>
            <a:r>
              <a:rPr lang="en-US" sz="3800" dirty="0"/>
              <a:t>II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Coordinated daily with WPC’s </a:t>
            </a:r>
            <a:r>
              <a:rPr lang="en-US" sz="3800" dirty="0" err="1"/>
              <a:t>FFaIR</a:t>
            </a:r>
            <a:r>
              <a:rPr lang="en-US" sz="3800" dirty="0"/>
              <a:t> Testbed</a:t>
            </a: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7200"/>
              </a:spcBef>
              <a:spcAft>
                <a:spcPts val="2400"/>
              </a:spcAft>
            </a:pPr>
            <a:r>
              <a:rPr lang="en-US" sz="3800" dirty="0"/>
              <a:t>Main Goals of HWT-Hydro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Prepare FLASH tools for transition to NWS operations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Ingest, utilize a near-real-time multi-source FF observation database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Issue experimental FF </a:t>
            </a:r>
            <a:r>
              <a:rPr lang="en-US" sz="2900" i="1" dirty="0"/>
              <a:t>watches</a:t>
            </a:r>
            <a:r>
              <a:rPr lang="en-US" sz="2900" dirty="0"/>
              <a:t> between 0 – 6 hours before event &amp; experimental FF </a:t>
            </a:r>
            <a:r>
              <a:rPr lang="en-US" sz="2900" i="1" dirty="0"/>
              <a:t>warnings</a:t>
            </a:r>
            <a:r>
              <a:rPr lang="en-US" sz="2900" dirty="0"/>
              <a:t> just prior to and during an event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Subjective evaluation of all experimental observations, tool, and forecast products</a:t>
            </a:r>
          </a:p>
          <a:p>
            <a:pPr marL="2217422" lvl="1" indent="-571502">
              <a:lnSpc>
                <a:spcPct val="120000"/>
              </a:lnSpc>
              <a:buFont typeface="+mj-lt"/>
              <a:buAutoNum type="arabicPeriod"/>
            </a:pPr>
            <a:endParaRPr lang="en-US" sz="29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  <a:p>
            <a:pPr marL="2202182" lvl="1" indent="-556262">
              <a:lnSpc>
                <a:spcPct val="120000"/>
              </a:lnSpc>
            </a:pPr>
            <a:endParaRPr lang="en-US" sz="38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2" y="3982776"/>
            <a:ext cx="42773597" cy="1131082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Brandon R. Smith, J.J.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Gourley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Elizabeth Argyle, Race Clark III,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Zac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Flamig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Steve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Martinaitis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Lans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Rothfusz</a:t>
            </a:r>
            <a:endParaRPr lang="en-US" sz="4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695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Experimental Datasets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  <a:spcAft>
                <a:spcPts val="2880"/>
              </a:spcAft>
            </a:pPr>
            <a:r>
              <a:rPr lang="en-US" sz="3800" dirty="0"/>
              <a:t>Forecast Tools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Hydrologic models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Precipitable water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QPE/QPE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Flash flood guidance (FFG)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Precipitation return periods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Radar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Observations (Total: 606)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USGS Stream Gauges (9)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NWS Local Storm Reports (250)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NCDC Storm Data (184)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 err="1"/>
              <a:t>mPING</a:t>
            </a:r>
            <a:r>
              <a:rPr lang="en-US" sz="2900" dirty="0"/>
              <a:t> reports (39)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SHAVE reports (124 – 1,130 null) 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Products (Total: 519)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Warnings (236)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Warnings (153)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Watches (79)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Watches (51)</a:t>
            </a:r>
          </a:p>
          <a:p>
            <a:pPr marL="2202182" lvl="1" indent="-556262">
              <a:lnSpc>
                <a:spcPct val="120000"/>
              </a:lnSpc>
            </a:pPr>
            <a:endParaRPr lang="en-US" sz="3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11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Results</a:t>
            </a:r>
          </a:p>
          <a:p>
            <a:pPr marL="556262" indent="-556262">
              <a:spcBef>
                <a:spcPts val="2880"/>
              </a:spcBef>
            </a:pPr>
            <a:r>
              <a:rPr lang="en-US" sz="3400" dirty="0"/>
              <a:t>Skill of experimental watches as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skillful or slightly more skillful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than operational watches*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dirty="0"/>
          </a:p>
          <a:p>
            <a:pPr marL="556262" indent="-556262">
              <a:spcBef>
                <a:spcPts val="0"/>
              </a:spcBef>
            </a:pPr>
            <a:r>
              <a:rPr lang="en-US" sz="3400" dirty="0"/>
              <a:t>Skill of experimental warnings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comparable or less skillful than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operational warnings**</a:t>
            </a:r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Easy learning curve of FLASH system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Improved system usability after 1-week of use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Overall, positive participant feedback of experiment            	         </a:t>
            </a:r>
          </a:p>
          <a:p>
            <a:pPr marL="7688582" indent="-563880">
              <a:spcBef>
                <a:spcPts val="0"/>
              </a:spcBef>
              <a:buNone/>
            </a:pPr>
            <a:r>
              <a:rPr lang="en-US" sz="3400" dirty="0"/>
              <a:t>	</a:t>
            </a: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 </a:t>
            </a:r>
            <a:r>
              <a:rPr lang="en-US" sz="3400" dirty="0"/>
              <a:t>    </a:t>
            </a:r>
          </a:p>
          <a:p>
            <a:pPr marL="563880" indent="-563880">
              <a:spcBef>
                <a:spcPts val="0"/>
              </a:spcBef>
              <a:spcAft>
                <a:spcPts val="1920"/>
              </a:spcAft>
            </a:pPr>
            <a:r>
              <a:rPr lang="en-US" sz="3400" dirty="0"/>
              <a:t>Suite of experimental tools increased forecast confidence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Daily subjective evaluations of tools/products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‘</a:t>
            </a:r>
            <a:r>
              <a:rPr lang="en-US" sz="3400" i="1" dirty="0"/>
              <a:t>Tails from the Testbed</a:t>
            </a:r>
            <a:r>
              <a:rPr lang="en-US" sz="3400" dirty="0"/>
              <a:t>’ webinars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endParaRPr lang="en-US" sz="3400" dirty="0"/>
          </a:p>
          <a:p>
            <a:pPr marL="56388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Forecasters liked assigned uncertainty and magnitude estimates to their watches/warnings (work needed to ensure reliability)</a:t>
            </a:r>
          </a:p>
          <a:p>
            <a:pPr marL="2209800" lvl="1" indent="-563880">
              <a:spcBef>
                <a:spcPts val="0"/>
              </a:spcBef>
            </a:pPr>
            <a:endParaRPr lang="en-US" sz="2900" dirty="0"/>
          </a:p>
        </p:txBody>
      </p:sp>
      <p:pic>
        <p:nvPicPr>
          <p:cNvPr id="9" name="Picture 8" descr="denton_2014_FF_F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086" y="6974508"/>
            <a:ext cx="5810746" cy="459049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12" name="Picture 11" descr="all_reports_workin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2098073"/>
            <a:ext cx="5810746" cy="449012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3368282" y="14656464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49495" y="1183472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49495" y="1699736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705" y="7268590"/>
            <a:ext cx="5400936" cy="384059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20" name="Picture 19" descr="all_flash_flood_produc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7081743"/>
            <a:ext cx="5809248" cy="448896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32076718" y="11834726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76718" y="17028403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ystem_usabilit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216" y="12262738"/>
            <a:ext cx="6375610" cy="42785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4864682" y="3341064"/>
            <a:ext cx="17160067" cy="177279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FLASH Maximum Return Period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0" y="5"/>
            <a:ext cx="43891200" cy="24688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883" y="880495"/>
            <a:ext cx="18060326" cy="1426765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341122" y="4534267"/>
            <a:ext cx="11379202" cy="14600918"/>
          </a:xfrm>
          <a:prstGeom prst="rect">
            <a:avLst/>
          </a:prstGeom>
          <a:solidFill>
            <a:schemeClr val="tx1">
              <a:alpha val="5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Forecast Tools</a:t>
            </a:r>
          </a:p>
          <a:p>
            <a:endParaRPr lang="en-US" sz="6700" dirty="0">
              <a:solidFill>
                <a:srgbClr val="FFFFFF"/>
              </a:solidFill>
            </a:endParaRPr>
          </a:p>
          <a:p>
            <a:pPr marL="571502" indent="-571502">
              <a:spcAft>
                <a:spcPts val="288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Hydrologic models</a:t>
            </a:r>
          </a:p>
          <a:p>
            <a:pPr marL="571502" indent="-571502">
              <a:spcBef>
                <a:spcPts val="3840"/>
              </a:spcBef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Precipitable water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Quantitative Precipitation Estimate (QPE) /Quantitative Precipitation Forecast (QPF)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Flash Flood Guidance (FFG)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Precipitation Return Periods</a:t>
            </a: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Radar</a:t>
            </a:r>
            <a:endParaRPr lang="en-US" sz="67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8414" y="14553735"/>
            <a:ext cx="10094976" cy="1188835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ax_precip_return_perio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049" y="16494415"/>
            <a:ext cx="8550158" cy="675462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1" name="Picture 10" descr="max_qpe_ffg_rati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758" y="16494413"/>
            <a:ext cx="8556005" cy="675924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8" name="Picture 2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37" y="16541307"/>
            <a:ext cx="8550154" cy="6754622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24067049" y="2199077"/>
            <a:ext cx="12945298" cy="1141987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sz="6700" b="1" dirty="0"/>
              <a:t>Max. MRMS QPE to FFG Ratio</a:t>
            </a:r>
            <a:endParaRPr lang="en-US" sz="6700" b="1" dirty="0"/>
          </a:p>
        </p:txBody>
      </p:sp>
      <p:sp>
        <p:nvSpPr>
          <p:cNvPr id="30" name="Rectangle 29"/>
          <p:cNvSpPr/>
          <p:nvPr/>
        </p:nvSpPr>
        <p:spPr>
          <a:xfrm>
            <a:off x="21286899" y="21353921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0877327" y="21353921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40688580" y="21364562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35653932" y="13216788"/>
            <a:ext cx="1336171" cy="172522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98414" y="10376165"/>
            <a:ext cx="9436608" cy="3724147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2240389" y="11565000"/>
            <a:ext cx="578257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2720322" y="12262738"/>
            <a:ext cx="5302637" cy="288541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1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72" y="2675532"/>
            <a:ext cx="42773597" cy="1490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2014 Multi-Radar/Multi-Sensor (MRMS) HWT-Hydro Testbed Experiment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3479" y="5418670"/>
            <a:ext cx="13749859" cy="167978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Activities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July 7 – August 1, 2014 in Norman, OK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Featured 17 NWS forecasters from across the U.S.</a:t>
            </a:r>
            <a:endParaRPr lang="en-US" sz="3400" dirty="0"/>
          </a:p>
          <a:p>
            <a:pPr marL="1661160" lvl="1" indent="-556262">
              <a:lnSpc>
                <a:spcPct val="120000"/>
              </a:lnSpc>
            </a:pPr>
            <a:r>
              <a:rPr lang="en-US" sz="3800" i="1" dirty="0"/>
              <a:t>Issued experimental probabilistic flash flood watches and warning with impact characterization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Utilized a suite of 30+ experimental MRMS-FLASH tools in AWIPS-</a:t>
            </a:r>
            <a:r>
              <a:rPr lang="en-US" sz="3800" dirty="0"/>
              <a:t>II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Coordinated daily with WPC’s </a:t>
            </a:r>
            <a:r>
              <a:rPr lang="en-US" sz="3800" dirty="0" err="1"/>
              <a:t>FFaIR</a:t>
            </a:r>
            <a:r>
              <a:rPr lang="en-US" sz="3800" dirty="0"/>
              <a:t> Testbed</a:t>
            </a: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7200"/>
              </a:spcBef>
              <a:spcAft>
                <a:spcPts val="2400"/>
              </a:spcAft>
            </a:pPr>
            <a:r>
              <a:rPr lang="en-US" sz="3800" dirty="0"/>
              <a:t>Main Goals of HWT-Hydro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Prepare FLASH tools for transition to NWS operations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Ingest, utilize a near-real-time multi-source FF observation database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Issue experimental FF </a:t>
            </a:r>
            <a:r>
              <a:rPr lang="en-US" sz="2900" i="1" dirty="0"/>
              <a:t>watches</a:t>
            </a:r>
            <a:r>
              <a:rPr lang="en-US" sz="2900" dirty="0"/>
              <a:t> between 0 – 6 hours before event &amp; experimental FF </a:t>
            </a:r>
            <a:r>
              <a:rPr lang="en-US" sz="2900" i="1" dirty="0"/>
              <a:t>warnings</a:t>
            </a:r>
            <a:r>
              <a:rPr lang="en-US" sz="2900" dirty="0"/>
              <a:t> just prior to and during an event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Subjective evaluation of all experimental observations, tool, and forecast products</a:t>
            </a:r>
          </a:p>
          <a:p>
            <a:pPr marL="2217422" lvl="1" indent="-571502">
              <a:lnSpc>
                <a:spcPct val="120000"/>
              </a:lnSpc>
              <a:buFont typeface="+mj-lt"/>
              <a:buAutoNum type="arabicPeriod"/>
            </a:pPr>
            <a:endParaRPr lang="en-US" sz="29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  <a:p>
            <a:pPr marL="2202182" lvl="1" indent="-556262">
              <a:lnSpc>
                <a:spcPct val="120000"/>
              </a:lnSpc>
            </a:pPr>
            <a:endParaRPr lang="en-US" sz="38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2" y="3982776"/>
            <a:ext cx="42773597" cy="1131082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Brandon R. Smith, J.J.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Gourley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Elizabeth Argyle, Race Clark III,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Zac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Flamig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Steve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Martinaitis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Lans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Rothfusz</a:t>
            </a:r>
            <a:endParaRPr lang="en-US" sz="4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695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Experimental Datasets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  <a:spcAft>
                <a:spcPts val="2880"/>
              </a:spcAft>
            </a:pPr>
            <a:r>
              <a:rPr lang="en-US" sz="3800" dirty="0"/>
              <a:t>Forecast Tools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Hydrologic models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Precipitable water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QPE/QPE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Flash flood guidance (FFG)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Precipitation return periods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Radar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Observations (Total: 606)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USGS Stream Gauges (9)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NWS Local Storm Reports (250)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NCDC Storm Data (184)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 err="1"/>
              <a:t>mPING</a:t>
            </a:r>
            <a:r>
              <a:rPr lang="en-US" sz="2900" dirty="0"/>
              <a:t> reports (39)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SHAVE reports (124 – 1,130 null) 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Products (Total: 519)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Warnings (236)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Warnings (153)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Watches (79)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Watches (51)</a:t>
            </a:r>
          </a:p>
          <a:p>
            <a:pPr marL="2202182" lvl="1" indent="-556262">
              <a:lnSpc>
                <a:spcPct val="120000"/>
              </a:lnSpc>
            </a:pPr>
            <a:endParaRPr lang="en-US" sz="3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11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Results</a:t>
            </a:r>
          </a:p>
          <a:p>
            <a:pPr marL="556262" indent="-556262">
              <a:spcBef>
                <a:spcPts val="2880"/>
              </a:spcBef>
            </a:pPr>
            <a:r>
              <a:rPr lang="en-US" sz="3400" dirty="0"/>
              <a:t>Skill of experimental watches as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skillful or slightly more skillful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than operational watches*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dirty="0"/>
          </a:p>
          <a:p>
            <a:pPr marL="556262" indent="-556262">
              <a:spcBef>
                <a:spcPts val="0"/>
              </a:spcBef>
            </a:pPr>
            <a:r>
              <a:rPr lang="en-US" sz="3400" dirty="0"/>
              <a:t>Skill of experimental warnings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comparable or less skillful than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operational warnings**</a:t>
            </a:r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Easy learning curve of FLASH system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Improved system usability after 1-week of use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Overall, positive participant feedback of experiment            	         </a:t>
            </a:r>
          </a:p>
          <a:p>
            <a:pPr marL="7688582" indent="-563880">
              <a:spcBef>
                <a:spcPts val="0"/>
              </a:spcBef>
              <a:buNone/>
            </a:pPr>
            <a:r>
              <a:rPr lang="en-US" sz="3400" dirty="0"/>
              <a:t>	</a:t>
            </a: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 </a:t>
            </a:r>
            <a:r>
              <a:rPr lang="en-US" sz="3400" dirty="0"/>
              <a:t>    </a:t>
            </a:r>
          </a:p>
          <a:p>
            <a:pPr marL="563880" indent="-563880">
              <a:spcBef>
                <a:spcPts val="0"/>
              </a:spcBef>
              <a:spcAft>
                <a:spcPts val="1920"/>
              </a:spcAft>
            </a:pPr>
            <a:r>
              <a:rPr lang="en-US" sz="3400" dirty="0"/>
              <a:t>Suite of experimental tools increased forecast confidence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Daily subjective evaluations of tools/products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‘</a:t>
            </a:r>
            <a:r>
              <a:rPr lang="en-US" sz="3400" i="1" dirty="0"/>
              <a:t>Tails from the Testbed</a:t>
            </a:r>
            <a:r>
              <a:rPr lang="en-US" sz="3400" dirty="0"/>
              <a:t>’ webinars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endParaRPr lang="en-US" sz="3400" dirty="0"/>
          </a:p>
          <a:p>
            <a:pPr marL="56388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Forecasters liked assigned uncertainty and magnitude estimates to their watches/warnings (work needed to ensure reliability)</a:t>
            </a:r>
          </a:p>
          <a:p>
            <a:pPr marL="2209800" lvl="1" indent="-563880">
              <a:spcBef>
                <a:spcPts val="0"/>
              </a:spcBef>
            </a:pPr>
            <a:endParaRPr lang="en-US" sz="2900" dirty="0"/>
          </a:p>
        </p:txBody>
      </p:sp>
      <p:pic>
        <p:nvPicPr>
          <p:cNvPr id="9" name="Picture 8" descr="denton_2014_FF_F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086" y="6974508"/>
            <a:ext cx="5810746" cy="459049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12" name="Picture 11" descr="all_reports_workin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2098073"/>
            <a:ext cx="5810746" cy="449012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3368282" y="14656464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49495" y="1183472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49495" y="1699736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705" y="7268590"/>
            <a:ext cx="5400936" cy="384059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20" name="Picture 19" descr="all_flash_flood_produc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7081743"/>
            <a:ext cx="5809248" cy="448896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32076718" y="11834726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76718" y="17028403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ystem_usabilit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216" y="12262738"/>
            <a:ext cx="6375610" cy="42785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5"/>
            <a:ext cx="43891200" cy="24688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5" name="Picture 4" descr="all_reports_working_whit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903" y="1453008"/>
            <a:ext cx="28267301" cy="21842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478" y="5974661"/>
            <a:ext cx="13296058" cy="10686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solidFill>
              <a:srgbClr val="7F7F7F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pPr marL="556262" indent="-556262"/>
            <a:r>
              <a:rPr lang="en-US" b="1" dirty="0">
                <a:solidFill>
                  <a:srgbClr val="FFFFFF"/>
                </a:solidFill>
              </a:rPr>
              <a:t>Observations </a:t>
            </a:r>
            <a:r>
              <a:rPr lang="en-US" sz="6700" dirty="0">
                <a:solidFill>
                  <a:srgbClr val="FFFFFF"/>
                </a:solidFill>
              </a:rPr>
              <a:t>(</a:t>
            </a:r>
            <a:r>
              <a:rPr lang="en-US" sz="6700" dirty="0">
                <a:solidFill>
                  <a:srgbClr val="FFFFFF"/>
                </a:solidFill>
              </a:rPr>
              <a:t>Total: 606</a:t>
            </a:r>
            <a:r>
              <a:rPr lang="en-US" sz="6700" dirty="0">
                <a:solidFill>
                  <a:srgbClr val="FFFFFF"/>
                </a:solidFill>
              </a:rPr>
              <a:t>)</a:t>
            </a:r>
          </a:p>
          <a:p>
            <a:pPr marL="556262" indent="-556262"/>
            <a:endParaRPr lang="en-US" sz="6700" dirty="0">
              <a:solidFill>
                <a:srgbClr val="FFFFFF"/>
              </a:solidFill>
            </a:endParaRPr>
          </a:p>
          <a:p>
            <a:pPr marL="822960" lvl="1" indent="-822960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USGS Stream Gauges </a:t>
            </a:r>
            <a:r>
              <a:rPr lang="en-US" sz="5800" dirty="0">
                <a:solidFill>
                  <a:srgbClr val="FFFFFF"/>
                </a:solidFill>
              </a:rPr>
              <a:t>(9)</a:t>
            </a:r>
          </a:p>
          <a:p>
            <a:pPr marL="822960" lvl="1" indent="-822960">
              <a:spcBef>
                <a:spcPts val="960"/>
              </a:spcBef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NWS Local Storm Reports </a:t>
            </a:r>
            <a:r>
              <a:rPr lang="en-US" sz="5800" dirty="0">
                <a:solidFill>
                  <a:srgbClr val="FFFFFF"/>
                </a:solidFill>
              </a:rPr>
              <a:t>(250)</a:t>
            </a:r>
          </a:p>
          <a:p>
            <a:pPr marL="822960" lvl="1" indent="-822960">
              <a:spcBef>
                <a:spcPts val="960"/>
              </a:spcBef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NCDC Storm Data </a:t>
            </a:r>
            <a:r>
              <a:rPr lang="en-US" sz="5800" dirty="0">
                <a:solidFill>
                  <a:srgbClr val="FFFFFF"/>
                </a:solidFill>
              </a:rPr>
              <a:t>(184)</a:t>
            </a:r>
          </a:p>
          <a:p>
            <a:pPr marL="822960" lvl="1" indent="-822960">
              <a:spcBef>
                <a:spcPts val="960"/>
              </a:spcBef>
              <a:spcAft>
                <a:spcPts val="5760"/>
              </a:spcAft>
              <a:buFont typeface="Arial"/>
              <a:buChar char="•"/>
            </a:pPr>
            <a:r>
              <a:rPr lang="en-US" sz="5800" b="1" dirty="0" err="1">
                <a:solidFill>
                  <a:srgbClr val="FFFFFF"/>
                </a:solidFill>
              </a:rPr>
              <a:t>mPING</a:t>
            </a:r>
            <a:r>
              <a:rPr lang="en-US" sz="5800" b="1" dirty="0">
                <a:solidFill>
                  <a:srgbClr val="FFFFFF"/>
                </a:solidFill>
              </a:rPr>
              <a:t> reports </a:t>
            </a:r>
            <a:r>
              <a:rPr lang="en-US" sz="5800" dirty="0">
                <a:solidFill>
                  <a:srgbClr val="FFFFFF"/>
                </a:solidFill>
              </a:rPr>
              <a:t>(39)</a:t>
            </a:r>
          </a:p>
          <a:p>
            <a:pPr marL="822960" lvl="1" indent="-822960">
              <a:spcBef>
                <a:spcPts val="960"/>
              </a:spcBef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SHAVE reports </a:t>
            </a:r>
            <a:r>
              <a:rPr lang="en-US" sz="5800" dirty="0">
                <a:solidFill>
                  <a:srgbClr val="FFFFFF"/>
                </a:solidFill>
              </a:rPr>
              <a:t>(</a:t>
            </a:r>
            <a:r>
              <a:rPr lang="en-US" sz="5800" dirty="0">
                <a:solidFill>
                  <a:srgbClr val="FFFFFF"/>
                </a:solidFill>
              </a:rPr>
              <a:t>124 / 1,130 </a:t>
            </a:r>
            <a:r>
              <a:rPr lang="en-US" sz="5800" dirty="0">
                <a:solidFill>
                  <a:srgbClr val="FFFFFF"/>
                </a:solidFill>
              </a:rPr>
              <a:t>null)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2066" y="13503266"/>
            <a:ext cx="11411712" cy="3038040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  <a:effectLst/>
          <a:scene3d>
            <a:camera prst="orthographicFront"/>
            <a:lightRig rig="glow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72" y="2675532"/>
            <a:ext cx="42773597" cy="1490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2014 Multi-Radar/Multi-Sensor (MRMS) HWT-Hydro Testbed Experiment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3479" y="5418670"/>
            <a:ext cx="13749859" cy="167978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Activities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July 7 – August 1, 2014 in Norman, OK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Featured 17 NWS forecasters from across the U.S.</a:t>
            </a:r>
            <a:endParaRPr lang="en-US" sz="3400" dirty="0"/>
          </a:p>
          <a:p>
            <a:pPr marL="1661160" lvl="1" indent="-556262">
              <a:lnSpc>
                <a:spcPct val="120000"/>
              </a:lnSpc>
            </a:pPr>
            <a:r>
              <a:rPr lang="en-US" sz="3800" i="1" dirty="0"/>
              <a:t>Issued experimental probabilistic flash flood watches and warning with impact characterization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Utilized a suite of 30+ experimental MRMS-FLASH tools in AWIPS-</a:t>
            </a:r>
            <a:r>
              <a:rPr lang="en-US" sz="3800" dirty="0"/>
              <a:t>II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Coordinated daily with WPC’s </a:t>
            </a:r>
            <a:r>
              <a:rPr lang="en-US" sz="3800" dirty="0" err="1"/>
              <a:t>FFaIR</a:t>
            </a:r>
            <a:r>
              <a:rPr lang="en-US" sz="3800" dirty="0"/>
              <a:t> Testbed</a:t>
            </a: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7200"/>
              </a:spcBef>
              <a:spcAft>
                <a:spcPts val="2400"/>
              </a:spcAft>
            </a:pPr>
            <a:r>
              <a:rPr lang="en-US" sz="3800" dirty="0"/>
              <a:t>Main Goals of HWT-Hydro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Prepare FLASH tools for transition to NWS operations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Ingest, utilize a near-real-time multi-source FF observation database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Issue experimental FF </a:t>
            </a:r>
            <a:r>
              <a:rPr lang="en-US" sz="2900" i="1" dirty="0"/>
              <a:t>watches</a:t>
            </a:r>
            <a:r>
              <a:rPr lang="en-US" sz="2900" dirty="0"/>
              <a:t> between 0 – 6 hours before event &amp; experimental FF </a:t>
            </a:r>
            <a:r>
              <a:rPr lang="en-US" sz="2900" i="1" dirty="0"/>
              <a:t>warnings</a:t>
            </a:r>
            <a:r>
              <a:rPr lang="en-US" sz="2900" dirty="0"/>
              <a:t> just prior to and during an event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Subjective evaluation of all experimental observations, tool, and forecast products</a:t>
            </a:r>
          </a:p>
          <a:p>
            <a:pPr marL="2217422" lvl="1" indent="-571502">
              <a:lnSpc>
                <a:spcPct val="120000"/>
              </a:lnSpc>
              <a:buFont typeface="+mj-lt"/>
              <a:buAutoNum type="arabicPeriod"/>
            </a:pPr>
            <a:endParaRPr lang="en-US" sz="29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  <a:p>
            <a:pPr marL="2202182" lvl="1" indent="-556262">
              <a:lnSpc>
                <a:spcPct val="120000"/>
              </a:lnSpc>
            </a:pPr>
            <a:endParaRPr lang="en-US" sz="38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2" y="3982776"/>
            <a:ext cx="42773597" cy="1131082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Brandon R. Smith, J.J.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Gourley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Elizabeth Argyle, Race Clark III,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Zac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Flamig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Steve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Martinaitis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Lans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Rothfusz</a:t>
            </a:r>
            <a:endParaRPr lang="en-US" sz="4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695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Experimental Datasets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  <a:spcAft>
                <a:spcPts val="2880"/>
              </a:spcAft>
            </a:pPr>
            <a:r>
              <a:rPr lang="en-US" sz="3800" dirty="0"/>
              <a:t>Forecast Tools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Hydrologic models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Precipitable water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QPE/QPE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Flash flood guidance (FFG)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Precipitation return periods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Radar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Observations (Total: 606)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USGS Stream Gauges (9)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NWS Local Storm Reports (250)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NCDC Storm Data (184)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 err="1"/>
              <a:t>mPING</a:t>
            </a:r>
            <a:r>
              <a:rPr lang="en-US" sz="2900" dirty="0"/>
              <a:t> reports (39)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SHAVE reports (124 – 1,130 null) 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Products (Total: 519)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Warnings (236)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Warnings (153)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Watches (79)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Watches (51)</a:t>
            </a:r>
          </a:p>
          <a:p>
            <a:pPr marL="2202182" lvl="1" indent="-556262">
              <a:lnSpc>
                <a:spcPct val="120000"/>
              </a:lnSpc>
            </a:pPr>
            <a:endParaRPr lang="en-US" sz="3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11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Results</a:t>
            </a:r>
          </a:p>
          <a:p>
            <a:pPr marL="556262" indent="-556262">
              <a:spcBef>
                <a:spcPts val="2880"/>
              </a:spcBef>
            </a:pPr>
            <a:r>
              <a:rPr lang="en-US" sz="3400" dirty="0"/>
              <a:t>Skill of experimental watches as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skillful or slightly more skillful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than operational watches*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dirty="0"/>
          </a:p>
          <a:p>
            <a:pPr marL="556262" indent="-556262">
              <a:spcBef>
                <a:spcPts val="0"/>
              </a:spcBef>
            </a:pPr>
            <a:r>
              <a:rPr lang="en-US" sz="3400" dirty="0"/>
              <a:t>Skill of experimental warnings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comparable or less skillful than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operational warnings**</a:t>
            </a:r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Easy learning curve of FLASH system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Improved system usability after 1-week of use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Overall, positive participant feedback of experiment            	         </a:t>
            </a:r>
          </a:p>
          <a:p>
            <a:pPr marL="7688582" indent="-563880">
              <a:spcBef>
                <a:spcPts val="0"/>
              </a:spcBef>
              <a:buNone/>
            </a:pPr>
            <a:r>
              <a:rPr lang="en-US" sz="3400" dirty="0"/>
              <a:t>	</a:t>
            </a: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 </a:t>
            </a:r>
            <a:r>
              <a:rPr lang="en-US" sz="3400" dirty="0"/>
              <a:t>    </a:t>
            </a:r>
          </a:p>
          <a:p>
            <a:pPr marL="563880" indent="-563880">
              <a:spcBef>
                <a:spcPts val="0"/>
              </a:spcBef>
              <a:spcAft>
                <a:spcPts val="1920"/>
              </a:spcAft>
            </a:pPr>
            <a:r>
              <a:rPr lang="en-US" sz="3400" dirty="0"/>
              <a:t>Suite of experimental tools increased forecast confidence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Daily subjective evaluations of tools/products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‘</a:t>
            </a:r>
            <a:r>
              <a:rPr lang="en-US" sz="3400" i="1" dirty="0"/>
              <a:t>Tails from the Testbed</a:t>
            </a:r>
            <a:r>
              <a:rPr lang="en-US" sz="3400" dirty="0"/>
              <a:t>’ webinars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endParaRPr lang="en-US" sz="3400" dirty="0"/>
          </a:p>
          <a:p>
            <a:pPr marL="56388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Forecasters liked assigned uncertainty and magnitude estimates to their watches/warnings (work needed to ensure reliability)</a:t>
            </a:r>
          </a:p>
          <a:p>
            <a:pPr marL="2209800" lvl="1" indent="-563880">
              <a:spcBef>
                <a:spcPts val="0"/>
              </a:spcBef>
            </a:pPr>
            <a:endParaRPr lang="en-US" sz="2900" dirty="0"/>
          </a:p>
        </p:txBody>
      </p:sp>
      <p:pic>
        <p:nvPicPr>
          <p:cNvPr id="9" name="Picture 8" descr="denton_2014_FF_F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086" y="6974508"/>
            <a:ext cx="5810746" cy="459049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12" name="Picture 11" descr="all_reports_workin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2098073"/>
            <a:ext cx="5810746" cy="449012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3368282" y="14656464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49495" y="1183472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49495" y="1699736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705" y="7268590"/>
            <a:ext cx="5400936" cy="384059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20" name="Picture 19" descr="all_flash_flood_produc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7081743"/>
            <a:ext cx="5809248" cy="448896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32076718" y="11834726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76718" y="17028403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ystem_usabilit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216" y="12262738"/>
            <a:ext cx="6375610" cy="42785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5"/>
            <a:ext cx="43891200" cy="24688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903" y="1453010"/>
            <a:ext cx="28267301" cy="218429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478" y="7550477"/>
            <a:ext cx="13296058" cy="85684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solidFill>
              <a:srgbClr val="7F7F7F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pPr marL="556262" indent="-556262"/>
            <a:r>
              <a:rPr lang="en-US" b="1" dirty="0">
                <a:solidFill>
                  <a:srgbClr val="FFFFFF"/>
                </a:solidFill>
              </a:rPr>
              <a:t>Products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6700" dirty="0">
                <a:solidFill>
                  <a:srgbClr val="FFFFFF"/>
                </a:solidFill>
              </a:rPr>
              <a:t>(Total: 519</a:t>
            </a:r>
            <a:r>
              <a:rPr lang="en-US" sz="6700" dirty="0">
                <a:solidFill>
                  <a:srgbClr val="FFFFFF"/>
                </a:solidFill>
              </a:rPr>
              <a:t>)</a:t>
            </a:r>
          </a:p>
          <a:p>
            <a:pPr marL="556262" indent="-556262"/>
            <a:endParaRPr lang="en-US" sz="6700" dirty="0">
              <a:solidFill>
                <a:srgbClr val="FFFFFF"/>
              </a:solidFill>
            </a:endParaRPr>
          </a:p>
          <a:p>
            <a:pPr marL="571502" lvl="1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Operational FF Warnings </a:t>
            </a:r>
            <a:r>
              <a:rPr lang="en-US" sz="5800" dirty="0">
                <a:solidFill>
                  <a:srgbClr val="FFFFFF"/>
                </a:solidFill>
              </a:rPr>
              <a:t>(236)</a:t>
            </a:r>
          </a:p>
          <a:p>
            <a:pPr marL="571502" lvl="1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Experimental FF Warnings </a:t>
            </a:r>
            <a:r>
              <a:rPr lang="en-US" sz="5800" dirty="0">
                <a:solidFill>
                  <a:srgbClr val="FFFFFF"/>
                </a:solidFill>
              </a:rPr>
              <a:t>(153)</a:t>
            </a:r>
          </a:p>
          <a:p>
            <a:pPr marL="571502" lvl="1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Operational FF Watches </a:t>
            </a:r>
            <a:r>
              <a:rPr lang="en-US" sz="5800" dirty="0">
                <a:solidFill>
                  <a:srgbClr val="FFFFFF"/>
                </a:solidFill>
              </a:rPr>
              <a:t>(79)</a:t>
            </a:r>
          </a:p>
          <a:p>
            <a:pPr marL="571502" lvl="1" indent="-571502">
              <a:spcAft>
                <a:spcPts val="5760"/>
              </a:spcAft>
              <a:buFont typeface="Arial"/>
              <a:buChar char="•"/>
            </a:pPr>
            <a:r>
              <a:rPr lang="en-US" sz="5800" b="1" dirty="0">
                <a:solidFill>
                  <a:srgbClr val="FFFFFF"/>
                </a:solidFill>
              </a:rPr>
              <a:t>Experimental FF Watches </a:t>
            </a:r>
            <a:r>
              <a:rPr lang="en-US" sz="5800" dirty="0">
                <a:solidFill>
                  <a:srgbClr val="FFFFFF"/>
                </a:solidFill>
              </a:rPr>
              <a:t>(51)</a:t>
            </a:r>
          </a:p>
        </p:txBody>
      </p:sp>
    </p:spTree>
    <p:extLst>
      <p:ext uri="{BB962C8B-B14F-4D97-AF65-F5344CB8AC3E}">
        <p14:creationId xmlns:p14="http://schemas.microsoft.com/office/powerpoint/2010/main" val="3479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72" y="2675532"/>
            <a:ext cx="42773597" cy="1490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2014 Multi-Radar/Multi-Sensor (MRMS) HWT-Hydro Testbed Experiment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3479" y="5418670"/>
            <a:ext cx="13749859" cy="167978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Activities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July 7 – August 1, 2014 in Norman, OK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Featured 17 NWS forecasters from across the U.S.</a:t>
            </a:r>
            <a:endParaRPr lang="en-US" sz="3400" dirty="0"/>
          </a:p>
          <a:p>
            <a:pPr marL="1661160" lvl="1" indent="-556262">
              <a:lnSpc>
                <a:spcPct val="120000"/>
              </a:lnSpc>
            </a:pPr>
            <a:r>
              <a:rPr lang="en-US" sz="3800" i="1" dirty="0"/>
              <a:t>Issued experimental probabilistic flash flood watches and warning with impact characterization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Utilized a suite of 30+ experimental MRMS-FLASH tools in AWIPS-</a:t>
            </a:r>
            <a:r>
              <a:rPr lang="en-US" sz="3800" dirty="0"/>
              <a:t>II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Coordinated daily with WPC’s </a:t>
            </a:r>
            <a:r>
              <a:rPr lang="en-US" sz="3800" dirty="0" err="1"/>
              <a:t>FFaIR</a:t>
            </a:r>
            <a:r>
              <a:rPr lang="en-US" sz="3800" dirty="0"/>
              <a:t> Testbed</a:t>
            </a: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7200"/>
              </a:spcBef>
              <a:spcAft>
                <a:spcPts val="2400"/>
              </a:spcAft>
            </a:pPr>
            <a:r>
              <a:rPr lang="en-US" sz="3800" dirty="0"/>
              <a:t>Main Goals of HWT-Hydro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Prepare FLASH tools for transition to NWS operations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Ingest, utilize a near-real-time multi-source FF observation database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Issue experimental FF </a:t>
            </a:r>
            <a:r>
              <a:rPr lang="en-US" sz="2900" i="1" dirty="0"/>
              <a:t>watches</a:t>
            </a:r>
            <a:r>
              <a:rPr lang="en-US" sz="2900" dirty="0"/>
              <a:t> between 0 – 6 hours before event &amp; experimental FF </a:t>
            </a:r>
            <a:r>
              <a:rPr lang="en-US" sz="2900" i="1" dirty="0"/>
              <a:t>warnings</a:t>
            </a:r>
            <a:r>
              <a:rPr lang="en-US" sz="2900" dirty="0"/>
              <a:t> just prior to and during an event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Subjective evaluation of all experimental observations, tool, and forecast products</a:t>
            </a:r>
          </a:p>
          <a:p>
            <a:pPr marL="2217422" lvl="1" indent="-571502">
              <a:lnSpc>
                <a:spcPct val="120000"/>
              </a:lnSpc>
              <a:buFont typeface="+mj-lt"/>
              <a:buAutoNum type="arabicPeriod"/>
            </a:pPr>
            <a:endParaRPr lang="en-US" sz="29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  <a:p>
            <a:pPr marL="2202182" lvl="1" indent="-556262">
              <a:lnSpc>
                <a:spcPct val="120000"/>
              </a:lnSpc>
            </a:pPr>
            <a:endParaRPr lang="en-US" sz="38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2" y="3982776"/>
            <a:ext cx="42773597" cy="1131082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Brandon R. Smith, J.J.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Gourley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Elizabeth Argyle, Race Clark III,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Zac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Flamig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Steve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Martinaitis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Lans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Rothfusz</a:t>
            </a:r>
            <a:endParaRPr lang="en-US" sz="4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695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Experimental Datasets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  <a:spcAft>
                <a:spcPts val="2880"/>
              </a:spcAft>
            </a:pPr>
            <a:r>
              <a:rPr lang="en-US" sz="3800" dirty="0"/>
              <a:t>Forecast Tools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Hydrologic models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Precipitable water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QPE/QPE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Flash flood guidance (FFG)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Precipitation return periods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Radar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Observations (Total: 606)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USGS Stream Gauges (9)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NWS Local Storm Reports (250)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NCDC Storm Data (184)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 err="1"/>
              <a:t>mPING</a:t>
            </a:r>
            <a:r>
              <a:rPr lang="en-US" sz="2900" dirty="0"/>
              <a:t> reports (39)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SHAVE reports (124 – 1,130 null) 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Products (Total: 519)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Warnings (236)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Warnings (153)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Watches (79)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Watches (51)</a:t>
            </a:r>
          </a:p>
          <a:p>
            <a:pPr marL="2202182" lvl="1" indent="-556262">
              <a:lnSpc>
                <a:spcPct val="120000"/>
              </a:lnSpc>
            </a:pPr>
            <a:endParaRPr lang="en-US" sz="3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11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Results</a:t>
            </a:r>
          </a:p>
          <a:p>
            <a:pPr marL="556262" indent="-556262">
              <a:spcBef>
                <a:spcPts val="2880"/>
              </a:spcBef>
            </a:pPr>
            <a:r>
              <a:rPr lang="en-US" sz="3400" dirty="0"/>
              <a:t>Skill of experimental watches as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skillful or slightly more skillful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than operational watches*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dirty="0"/>
          </a:p>
          <a:p>
            <a:pPr marL="556262" indent="-556262">
              <a:spcBef>
                <a:spcPts val="0"/>
              </a:spcBef>
            </a:pPr>
            <a:r>
              <a:rPr lang="en-US" sz="3400" dirty="0"/>
              <a:t>Skill of experimental warnings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comparable or less skillful than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operational warnings**</a:t>
            </a:r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Easy learning curve of FLASH system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Improved system usability after 1-week of use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Overall, positive participant feedback of experiment            	         </a:t>
            </a:r>
          </a:p>
          <a:p>
            <a:pPr marL="7688582" indent="-563880">
              <a:spcBef>
                <a:spcPts val="0"/>
              </a:spcBef>
              <a:buNone/>
            </a:pPr>
            <a:r>
              <a:rPr lang="en-US" sz="3400" dirty="0"/>
              <a:t>	</a:t>
            </a: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 </a:t>
            </a:r>
            <a:r>
              <a:rPr lang="en-US" sz="3400" dirty="0"/>
              <a:t>    </a:t>
            </a:r>
          </a:p>
          <a:p>
            <a:pPr marL="563880" indent="-563880">
              <a:spcBef>
                <a:spcPts val="0"/>
              </a:spcBef>
              <a:spcAft>
                <a:spcPts val="1920"/>
              </a:spcAft>
            </a:pPr>
            <a:r>
              <a:rPr lang="en-US" sz="3400" dirty="0"/>
              <a:t>Suite of experimental tools increased forecast confidence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Daily subjective evaluations of tools/products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‘</a:t>
            </a:r>
            <a:r>
              <a:rPr lang="en-US" sz="3400" i="1" dirty="0"/>
              <a:t>Tails from the Testbed</a:t>
            </a:r>
            <a:r>
              <a:rPr lang="en-US" sz="3400" dirty="0"/>
              <a:t>’ webinars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endParaRPr lang="en-US" sz="3400" dirty="0"/>
          </a:p>
          <a:p>
            <a:pPr marL="56388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Forecasters liked assigned uncertainty and magnitude estimates to their watches/warnings (work needed to ensure reliability)</a:t>
            </a:r>
          </a:p>
          <a:p>
            <a:pPr marL="2209800" lvl="1" indent="-563880">
              <a:spcBef>
                <a:spcPts val="0"/>
              </a:spcBef>
            </a:pPr>
            <a:endParaRPr lang="en-US" sz="2900" dirty="0"/>
          </a:p>
        </p:txBody>
      </p:sp>
      <p:pic>
        <p:nvPicPr>
          <p:cNvPr id="9" name="Picture 8" descr="denton_2014_FF_F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086" y="6974508"/>
            <a:ext cx="5810746" cy="459049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12" name="Picture 11" descr="all_reports_workin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2098073"/>
            <a:ext cx="5810746" cy="449012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3368282" y="14656464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49495" y="1183472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49495" y="1699736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705" y="7268590"/>
            <a:ext cx="5400936" cy="384059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20" name="Picture 19" descr="all_flash_flood_produc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7081743"/>
            <a:ext cx="5809248" cy="448896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32076718" y="11834726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76718" y="17028403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ystem_usabilit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216" y="12262738"/>
            <a:ext cx="6375610" cy="42785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5"/>
            <a:ext cx="43891200" cy="24688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903" y="2324062"/>
            <a:ext cx="28267301" cy="201008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478" y="5061691"/>
            <a:ext cx="13296058" cy="1481020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solidFill>
              <a:srgbClr val="7F7F7F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pPr marL="571502" indent="-571502">
              <a:spcAft>
                <a:spcPts val="2880"/>
              </a:spcAft>
              <a:buFont typeface="Arial"/>
              <a:buChar char="•"/>
            </a:pPr>
            <a:r>
              <a:rPr lang="en-US" sz="6700" b="1" dirty="0">
                <a:solidFill>
                  <a:srgbClr val="FFFFFF"/>
                </a:solidFill>
              </a:rPr>
              <a:t>Skill of experimental watches </a:t>
            </a:r>
            <a:r>
              <a:rPr lang="en-US" sz="6700" b="1" dirty="0">
                <a:solidFill>
                  <a:srgbClr val="FFFFFF"/>
                </a:solidFill>
              </a:rPr>
              <a:t>comparable to </a:t>
            </a:r>
            <a:r>
              <a:rPr lang="en-US" sz="6700" b="1" dirty="0">
                <a:solidFill>
                  <a:srgbClr val="FFFFFF"/>
                </a:solidFill>
              </a:rPr>
              <a:t>operational watches</a:t>
            </a:r>
            <a:r>
              <a:rPr lang="en-US" sz="6700" b="1" dirty="0">
                <a:solidFill>
                  <a:srgbClr val="FFFFFF"/>
                </a:solidFill>
              </a:rPr>
              <a:t>*</a:t>
            </a:r>
          </a:p>
          <a:p>
            <a:pPr marL="2217422" lvl="1" indent="-556262">
              <a:buFont typeface="Arial"/>
              <a:buChar char="•"/>
            </a:pPr>
            <a:r>
              <a:rPr lang="en-US" sz="5800" i="1" dirty="0">
                <a:solidFill>
                  <a:srgbClr val="FFFFFF"/>
                </a:solidFill>
              </a:rPr>
              <a:t>Large watch sizes might skew the results</a:t>
            </a:r>
            <a:endParaRPr lang="en-US" sz="5800" i="1" dirty="0">
              <a:solidFill>
                <a:srgbClr val="FFFFFF"/>
              </a:solidFill>
            </a:endParaRPr>
          </a:p>
          <a:p>
            <a:endParaRPr lang="en-US" sz="6700" b="1" dirty="0">
              <a:solidFill>
                <a:srgbClr val="FFFFFF"/>
              </a:solidFill>
            </a:endParaRPr>
          </a:p>
          <a:p>
            <a:pPr marL="571502" indent="-571502">
              <a:spcAft>
                <a:spcPts val="2880"/>
              </a:spcAft>
              <a:buFont typeface="Arial"/>
              <a:buChar char="•"/>
            </a:pPr>
            <a:r>
              <a:rPr lang="en-US" sz="6700" b="1" dirty="0">
                <a:solidFill>
                  <a:srgbClr val="FFFFFF"/>
                </a:solidFill>
              </a:rPr>
              <a:t>Skill of experimental </a:t>
            </a:r>
            <a:r>
              <a:rPr lang="en-US" sz="6700" b="1" dirty="0">
                <a:solidFill>
                  <a:srgbClr val="FFFFFF"/>
                </a:solidFill>
              </a:rPr>
              <a:t>warnings </a:t>
            </a:r>
            <a:r>
              <a:rPr lang="en-US" sz="6700" b="1" u="sng" dirty="0">
                <a:solidFill>
                  <a:srgbClr val="FFFFFF"/>
                </a:solidFill>
              </a:rPr>
              <a:t>less </a:t>
            </a:r>
            <a:r>
              <a:rPr lang="en-US" sz="6700" b="1" u="sng" dirty="0">
                <a:solidFill>
                  <a:srgbClr val="FFFFFF"/>
                </a:solidFill>
              </a:rPr>
              <a:t>skillful</a:t>
            </a:r>
            <a:r>
              <a:rPr lang="en-US" sz="6700" b="1" dirty="0">
                <a:solidFill>
                  <a:srgbClr val="FFFFFF"/>
                </a:solidFill>
              </a:rPr>
              <a:t> </a:t>
            </a:r>
            <a:r>
              <a:rPr lang="en-US" sz="6700" b="1" dirty="0">
                <a:solidFill>
                  <a:srgbClr val="FFFFFF"/>
                </a:solidFill>
              </a:rPr>
              <a:t>than operational </a:t>
            </a:r>
            <a:r>
              <a:rPr lang="en-US" sz="6700" b="1" dirty="0">
                <a:solidFill>
                  <a:srgbClr val="FFFFFF"/>
                </a:solidFill>
              </a:rPr>
              <a:t>warnings*</a:t>
            </a:r>
            <a:r>
              <a:rPr lang="en-US" sz="6700" b="1" dirty="0">
                <a:solidFill>
                  <a:srgbClr val="FFFFFF"/>
                </a:solidFill>
              </a:rPr>
              <a:t>*</a:t>
            </a:r>
          </a:p>
          <a:p>
            <a:pPr marL="2217422" lvl="1" indent="-556262">
              <a:spcAft>
                <a:spcPts val="1440"/>
              </a:spcAft>
              <a:buFont typeface="Arial"/>
              <a:buChar char="•"/>
            </a:pPr>
            <a:r>
              <a:rPr lang="en-US" sz="5800" i="1" u="sng" dirty="0">
                <a:solidFill>
                  <a:srgbClr val="FFFFFF"/>
                </a:solidFill>
              </a:rPr>
              <a:t>Not a factor of the experimental tools</a:t>
            </a:r>
          </a:p>
          <a:p>
            <a:pPr marL="2217422" lvl="1" indent="-556262">
              <a:buFont typeface="Arial"/>
              <a:buChar char="•"/>
            </a:pPr>
            <a:r>
              <a:rPr lang="en-US" sz="5800" i="1" dirty="0">
                <a:solidFill>
                  <a:srgbClr val="FFFFFF"/>
                </a:solidFill>
              </a:rPr>
              <a:t>Combination of report availability &amp; lack of local knowledge</a:t>
            </a:r>
          </a:p>
        </p:txBody>
      </p:sp>
    </p:spTree>
    <p:extLst>
      <p:ext uri="{BB962C8B-B14F-4D97-AF65-F5344CB8AC3E}">
        <p14:creationId xmlns:p14="http://schemas.microsoft.com/office/powerpoint/2010/main" val="12729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72" y="2675532"/>
            <a:ext cx="42773597" cy="1490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2014 Multi-Radar/Multi-Sensor (MRMS) HWT-Hydro Testbed Experiment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3479" y="5418670"/>
            <a:ext cx="13749859" cy="167978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Activities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July 7 – August 1, 2014 in Norman, OK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Featured 17 NWS forecasters from across the U.S.</a:t>
            </a:r>
            <a:endParaRPr lang="en-US" sz="3400" dirty="0"/>
          </a:p>
          <a:p>
            <a:pPr marL="1661160" lvl="1" indent="-556262">
              <a:lnSpc>
                <a:spcPct val="120000"/>
              </a:lnSpc>
            </a:pPr>
            <a:r>
              <a:rPr lang="en-US" sz="3800" i="1" dirty="0"/>
              <a:t>Issued experimental probabilistic flash flood watches and warning with impact characterization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Utilized a suite of 30+ experimental MRMS-FLASH tools in AWIPS-</a:t>
            </a:r>
            <a:r>
              <a:rPr lang="en-US" sz="3800" dirty="0"/>
              <a:t>II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r>
              <a:rPr lang="en-US" sz="3800" dirty="0"/>
              <a:t>Coordinated daily with WPC’s </a:t>
            </a:r>
            <a:r>
              <a:rPr lang="en-US" sz="3800" dirty="0" err="1"/>
              <a:t>FFaIR</a:t>
            </a:r>
            <a:r>
              <a:rPr lang="en-US" sz="3800" dirty="0"/>
              <a:t> Testbed</a:t>
            </a: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2880"/>
              </a:spcBef>
            </a:pPr>
            <a:endParaRPr lang="en-US" sz="3800" dirty="0"/>
          </a:p>
          <a:p>
            <a:pPr marL="556262" indent="-556262">
              <a:lnSpc>
                <a:spcPct val="120000"/>
              </a:lnSpc>
              <a:spcBef>
                <a:spcPts val="7200"/>
              </a:spcBef>
              <a:spcAft>
                <a:spcPts val="2400"/>
              </a:spcAft>
            </a:pPr>
            <a:r>
              <a:rPr lang="en-US" sz="3800" dirty="0"/>
              <a:t>Main Goals of HWT-Hydro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Prepare FLASH tools for transition to NWS operations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Ingest, utilize a near-real-time multi-source FF observation database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Issue experimental FF </a:t>
            </a:r>
            <a:r>
              <a:rPr lang="en-US" sz="2900" i="1" dirty="0"/>
              <a:t>watches</a:t>
            </a:r>
            <a:r>
              <a:rPr lang="en-US" sz="2900" dirty="0"/>
              <a:t> between 0 – 6 hours before event &amp; experimental FF </a:t>
            </a:r>
            <a:r>
              <a:rPr lang="en-US" sz="2900" i="1" dirty="0"/>
              <a:t>warnings</a:t>
            </a:r>
            <a:r>
              <a:rPr lang="en-US" sz="2900" dirty="0"/>
              <a:t> just prior to and during an event</a:t>
            </a:r>
          </a:p>
          <a:p>
            <a:pPr marL="1661160" lvl="1" indent="-556262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Subjective evaluation of all experimental observations, tool, and forecast products</a:t>
            </a:r>
          </a:p>
          <a:p>
            <a:pPr marL="2217422" lvl="1" indent="-571502">
              <a:lnSpc>
                <a:spcPct val="120000"/>
              </a:lnSpc>
              <a:buFont typeface="+mj-lt"/>
              <a:buAutoNum type="arabicPeriod"/>
            </a:pPr>
            <a:endParaRPr lang="en-US" sz="29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  <a:p>
            <a:pPr marL="2202182" lvl="1" indent="-556262">
              <a:lnSpc>
                <a:spcPct val="120000"/>
              </a:lnSpc>
            </a:pPr>
            <a:endParaRPr lang="en-US" sz="3800" dirty="0"/>
          </a:p>
          <a:p>
            <a:pPr marL="556262" indent="-556262">
              <a:lnSpc>
                <a:spcPct val="120000"/>
              </a:lnSpc>
            </a:pPr>
            <a:endParaRPr lang="en-US" sz="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2" y="3982776"/>
            <a:ext cx="42773597" cy="1131082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Brandon R. Smith, J.J.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Gourley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Elizabeth Argyle, Race Clark III,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Zac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Flamig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Steve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Martinaitis</a:t>
            </a:r>
            <a:r>
              <a:rPr lang="en-US" sz="4300" dirty="0">
                <a:solidFill>
                  <a:schemeClr val="tx1"/>
                </a:solidFill>
                <a:latin typeface="Arial"/>
                <a:cs typeface="Arial"/>
              </a:rPr>
              <a:t>, Lans </a:t>
            </a:r>
            <a:r>
              <a:rPr lang="en-US" sz="4300" dirty="0" err="1">
                <a:solidFill>
                  <a:schemeClr val="tx1"/>
                </a:solidFill>
                <a:latin typeface="Arial"/>
                <a:cs typeface="Arial"/>
              </a:rPr>
              <a:t>Rothfusz</a:t>
            </a:r>
            <a:endParaRPr lang="en-US" sz="4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695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Experimental Datasets</a:t>
            </a:r>
          </a:p>
          <a:p>
            <a:pPr marL="556262" indent="-556262">
              <a:lnSpc>
                <a:spcPct val="120000"/>
              </a:lnSpc>
              <a:spcBef>
                <a:spcPts val="2880"/>
              </a:spcBef>
              <a:spcAft>
                <a:spcPts val="2880"/>
              </a:spcAft>
            </a:pPr>
            <a:r>
              <a:rPr lang="en-US" sz="3800" dirty="0"/>
              <a:t>Forecast Tools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Hydrologic models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Precipitable water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QPE/QPE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Flash flood guidance (FFG)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Precipitation return periods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Radar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Observations (Total: 606)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USGS Stream Gauges (9)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NWS Local Storm Reports (250)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NCDC Storm Data (184)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 err="1"/>
              <a:t>mPING</a:t>
            </a:r>
            <a:r>
              <a:rPr lang="en-US" sz="2900" dirty="0"/>
              <a:t> reports (39)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SHAVE reports (124 – 1,130 null) </a:t>
            </a:r>
          </a:p>
          <a:p>
            <a:pPr marL="556262" indent="-556262">
              <a:lnSpc>
                <a:spcPct val="120000"/>
              </a:lnSpc>
              <a:spcAft>
                <a:spcPts val="2880"/>
              </a:spcAft>
            </a:pPr>
            <a:r>
              <a:rPr lang="en-US" sz="3800" dirty="0"/>
              <a:t>Products (Total: 519)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Warnings (236)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Warnings (153)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Operational FF Watches (79)</a:t>
            </a:r>
          </a:p>
          <a:p>
            <a:pPr marL="1104902" lvl="1" indent="-548640">
              <a:spcBef>
                <a:spcPts val="960"/>
              </a:spcBef>
            </a:pPr>
            <a:r>
              <a:rPr lang="en-US" sz="2900" dirty="0"/>
              <a:t>Experimental FF Watches (51)</a:t>
            </a:r>
          </a:p>
          <a:p>
            <a:pPr marL="2202182" lvl="1" indent="-556262">
              <a:lnSpc>
                <a:spcPct val="120000"/>
              </a:lnSpc>
            </a:pPr>
            <a:endParaRPr lang="en-US" sz="3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11" y="5418670"/>
            <a:ext cx="13749859" cy="16797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38912" tIns="219456" rIns="438912" bIns="219456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840"/>
              </a:spcAft>
              <a:buNone/>
            </a:pPr>
            <a:r>
              <a:rPr lang="en-US" sz="5300" dirty="0">
                <a:solidFill>
                  <a:schemeClr val="bg2"/>
                </a:solidFill>
                <a:latin typeface="+mj-lt"/>
              </a:rPr>
              <a:t>Experiment Results</a:t>
            </a:r>
          </a:p>
          <a:p>
            <a:pPr marL="556262" indent="-556262">
              <a:spcBef>
                <a:spcPts val="2880"/>
              </a:spcBef>
            </a:pPr>
            <a:r>
              <a:rPr lang="en-US" sz="3400" dirty="0"/>
              <a:t>Skill of experimental watches as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skillful or slightly more skillful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than operational watches*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dirty="0"/>
          </a:p>
          <a:p>
            <a:pPr marL="556262" indent="-556262">
              <a:spcBef>
                <a:spcPts val="0"/>
              </a:spcBef>
            </a:pPr>
            <a:r>
              <a:rPr lang="en-US" sz="3400" dirty="0"/>
              <a:t>Skill of experimental warnings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comparable or less skillful than</a:t>
            </a:r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operational warnings**</a:t>
            </a:r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Easy learning curve of FLASH system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Improved system usability after 1-week of use</a:t>
            </a:r>
          </a:p>
          <a:p>
            <a:pPr marL="7688582" indent="-563880">
              <a:spcBef>
                <a:spcPts val="0"/>
              </a:spcBef>
            </a:pPr>
            <a:endParaRPr lang="en-US" sz="3400" dirty="0"/>
          </a:p>
          <a:p>
            <a:pPr marL="7688582" indent="-563880">
              <a:spcBef>
                <a:spcPts val="0"/>
              </a:spcBef>
            </a:pPr>
            <a:r>
              <a:rPr lang="en-US" sz="3400" dirty="0"/>
              <a:t>Overall, positive participant feedback of experiment            	         </a:t>
            </a:r>
          </a:p>
          <a:p>
            <a:pPr marL="7688582" indent="-563880">
              <a:spcBef>
                <a:spcPts val="0"/>
              </a:spcBef>
              <a:buNone/>
            </a:pPr>
            <a:r>
              <a:rPr lang="en-US" sz="3400" dirty="0"/>
              <a:t>	</a:t>
            </a:r>
            <a:endParaRPr lang="en-US" sz="3400" dirty="0"/>
          </a:p>
          <a:p>
            <a:pPr marL="0" indent="556262">
              <a:spcBef>
                <a:spcPts val="0"/>
              </a:spcBef>
              <a:buNone/>
            </a:pPr>
            <a:r>
              <a:rPr lang="en-US" sz="3400" dirty="0"/>
              <a:t> </a:t>
            </a:r>
            <a:r>
              <a:rPr lang="en-US" sz="3400" dirty="0"/>
              <a:t>    </a:t>
            </a:r>
          </a:p>
          <a:p>
            <a:pPr marL="563880" indent="-563880">
              <a:spcBef>
                <a:spcPts val="0"/>
              </a:spcBef>
              <a:spcAft>
                <a:spcPts val="1920"/>
              </a:spcAft>
            </a:pPr>
            <a:r>
              <a:rPr lang="en-US" sz="3400" dirty="0"/>
              <a:t>Suite of experimental tools increased forecast confidence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Daily subjective evaluations of tools/products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‘</a:t>
            </a:r>
            <a:r>
              <a:rPr lang="en-US" sz="3400" i="1" dirty="0"/>
              <a:t>Tails from the Testbed</a:t>
            </a:r>
            <a:r>
              <a:rPr lang="en-US" sz="3400" dirty="0"/>
              <a:t>’ webinars</a:t>
            </a:r>
          </a:p>
          <a:p>
            <a:pPr marL="2209800" lvl="1" indent="-563880">
              <a:spcBef>
                <a:spcPts val="0"/>
              </a:spcBef>
              <a:spcAft>
                <a:spcPts val="960"/>
              </a:spcAft>
            </a:pPr>
            <a:endParaRPr lang="en-US" sz="3400" dirty="0"/>
          </a:p>
          <a:p>
            <a:pPr marL="563880" lvl="1" indent="-563880">
              <a:spcBef>
                <a:spcPts val="0"/>
              </a:spcBef>
              <a:spcAft>
                <a:spcPts val="960"/>
              </a:spcAft>
            </a:pPr>
            <a:r>
              <a:rPr lang="en-US" sz="3400" dirty="0"/>
              <a:t>Forecasters liked assigned uncertainty and magnitude estimates to their watches/warnings (work needed to ensure reliability)</a:t>
            </a:r>
          </a:p>
          <a:p>
            <a:pPr marL="2209800" lvl="1" indent="-563880">
              <a:spcBef>
                <a:spcPts val="0"/>
              </a:spcBef>
            </a:pPr>
            <a:endParaRPr lang="en-US" sz="2900" dirty="0"/>
          </a:p>
        </p:txBody>
      </p:sp>
      <p:pic>
        <p:nvPicPr>
          <p:cNvPr id="9" name="Picture 8" descr="denton_2014_FF_F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086" y="6974508"/>
            <a:ext cx="5810746" cy="459049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12" name="Picture 11" descr="all_reports_workin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2098073"/>
            <a:ext cx="5810746" cy="449012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3368282" y="14656464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49495" y="1183472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49495" y="16997366"/>
            <a:ext cx="437142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705" y="7268590"/>
            <a:ext cx="5400936" cy="384059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20" name="Picture 19" descr="all_flash_flood_produc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84" y="17081743"/>
            <a:ext cx="5809248" cy="448896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32076718" y="11834726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76718" y="17028403"/>
            <a:ext cx="87479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ystem_usabilit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216" y="12262738"/>
            <a:ext cx="6375610" cy="427856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5"/>
            <a:ext cx="43891200" cy="24688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903" y="2889605"/>
            <a:ext cx="28267301" cy="18969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478" y="8035423"/>
            <a:ext cx="13296058" cy="915943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solidFill>
              <a:srgbClr val="7F7F7F"/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6700" b="1" dirty="0">
                <a:solidFill>
                  <a:srgbClr val="FFFFFF"/>
                </a:solidFill>
              </a:rPr>
              <a:t>Easy learning curve of FLASH </a:t>
            </a:r>
            <a:r>
              <a:rPr lang="en-US" sz="6700" b="1" dirty="0">
                <a:solidFill>
                  <a:srgbClr val="FFFFFF"/>
                </a:solidFill>
              </a:rPr>
              <a:t>system</a:t>
            </a:r>
            <a:endParaRPr lang="en-US" sz="6700" b="1" dirty="0">
              <a:solidFill>
                <a:srgbClr val="FFFFFF"/>
              </a:solidFill>
            </a:endParaRP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6700" b="1" dirty="0">
                <a:solidFill>
                  <a:srgbClr val="FFFFFF"/>
                </a:solidFill>
              </a:rPr>
              <a:t>Improved system usability after 1-week of </a:t>
            </a:r>
            <a:r>
              <a:rPr lang="en-US" sz="6700" b="1" dirty="0">
                <a:solidFill>
                  <a:srgbClr val="FFFFFF"/>
                </a:solidFill>
              </a:rPr>
              <a:t>use</a:t>
            </a:r>
            <a:endParaRPr lang="en-US" sz="6700" b="1" dirty="0">
              <a:solidFill>
                <a:srgbClr val="FFFFFF"/>
              </a:solidFill>
            </a:endParaRPr>
          </a:p>
          <a:p>
            <a:pPr marL="571502" indent="-571502">
              <a:spcAft>
                <a:spcPts val="5760"/>
              </a:spcAft>
              <a:buFont typeface="Arial"/>
              <a:buChar char="•"/>
            </a:pPr>
            <a:r>
              <a:rPr lang="en-US" sz="6700" b="1" dirty="0">
                <a:solidFill>
                  <a:srgbClr val="FFFFFF"/>
                </a:solidFill>
              </a:rPr>
              <a:t>Will help </a:t>
            </a:r>
            <a:r>
              <a:rPr lang="en-US" sz="6700" b="1" dirty="0">
                <a:solidFill>
                  <a:srgbClr val="FFFFFF"/>
                </a:solidFill>
              </a:rPr>
              <a:t>in </a:t>
            </a:r>
            <a:r>
              <a:rPr lang="en-US" sz="6700" b="1" dirty="0">
                <a:solidFill>
                  <a:srgbClr val="FFFFFF"/>
                </a:solidFill>
              </a:rPr>
              <a:t>creating a </a:t>
            </a:r>
            <a:r>
              <a:rPr lang="en-US" sz="6700" b="1" dirty="0">
                <a:solidFill>
                  <a:srgbClr val="FFFFFF"/>
                </a:solidFill>
              </a:rPr>
              <a:t>smooth transition to NWS </a:t>
            </a:r>
            <a:r>
              <a:rPr lang="en-US" sz="6700" b="1" dirty="0">
                <a:solidFill>
                  <a:srgbClr val="FFFFFF"/>
                </a:solidFill>
              </a:rPr>
              <a:t>operations</a:t>
            </a:r>
            <a:endParaRPr lang="en-US" sz="6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tx1">
            <a:alpha val="6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2015-review-template.potx</Template>
  <TotalTime>22569</TotalTime>
  <Words>3771</Words>
  <Application>Microsoft Macintosh PowerPoint</Application>
  <PresentationFormat>Custom</PresentationFormat>
  <Paragraphs>647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2015-review-template</vt:lpstr>
      <vt:lpstr>The 2014 Multi-Radar/Multi-Sensor (MRMS) HWT-Hydro Testbed Experiment</vt:lpstr>
      <vt:lpstr>The 2014 Multi-Radar/Multi-Sensor (MRMS) HWT-Hydro Testbed Experiment</vt:lpstr>
      <vt:lpstr>The 2014 Multi-Radar/Multi-Sensor (MRMS) HWT-Hydro Testbed Experiment</vt:lpstr>
      <vt:lpstr>The 2014 Multi-Radar/Multi-Sensor (MRMS) HWT-Hydro Testbed Experiment</vt:lpstr>
      <vt:lpstr>The 2014 Multi-Radar/Multi-Sensor (MRMS) HWT-Hydro Testbed Experiment</vt:lpstr>
      <vt:lpstr>The 2014 Multi-Radar/Multi-Sensor (MRMS) HWT-Hydro Testbed Experiment</vt:lpstr>
      <vt:lpstr>The 2014 Multi-Radar/Multi-Sensor (MRMS) HWT-Hydro Testbed Experiment</vt:lpstr>
      <vt:lpstr>The 2014 Multi-Radar/Multi-Sensor (MRMS) HWT-Hydro Testbed Experiment</vt:lpstr>
    </vt:vector>
  </TitlesOfParts>
  <Company>National Severe Storms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Farmer</dc:creator>
  <cp:lastModifiedBy>Vicki Farmer</cp:lastModifiedBy>
  <cp:revision>153</cp:revision>
  <dcterms:created xsi:type="dcterms:W3CDTF">2014-10-24T15:10:25Z</dcterms:created>
  <dcterms:modified xsi:type="dcterms:W3CDTF">2015-02-19T17:10:55Z</dcterms:modified>
</cp:coreProperties>
</file>