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051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0" autoAdjust="0"/>
    <p:restoredTop sz="94660"/>
  </p:normalViewPr>
  <p:slideViewPr>
    <p:cSldViewPr snapToGrid="0" snapToObjects="1">
      <p:cViewPr>
        <p:scale>
          <a:sx n="128" d="100"/>
          <a:sy n="128" d="100"/>
        </p:scale>
        <p:origin x="-594" y="72"/>
      </p:cViewPr>
      <p:guideLst>
        <p:guide orient="horz" pos="269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DB7F8-5096-C24D-A554-7000DED36531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5527C-FF65-7E45-8C08-C143030C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5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FE238-AD58-F64E-85D7-52F93FA94EB0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C3057-D8C7-3446-9A91-8A752B787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346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8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hree Pictur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2" descr="BlueDome_w_scud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5"/>
          <a:stretch/>
        </p:blipFill>
        <p:spPr>
          <a:xfrm>
            <a:off x="0" y="-9339"/>
            <a:ext cx="2234144" cy="4281714"/>
          </a:xfrm>
          <a:prstGeom prst="rect">
            <a:avLst/>
          </a:prstGeom>
        </p:spPr>
      </p:pic>
      <p:pic>
        <p:nvPicPr>
          <p:cNvPr id="13" name="Picture Placeholder 11" descr="090605_Wyoming6_Coniglio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5"/>
          <a:stretch/>
        </p:blipFill>
        <p:spPr>
          <a:xfrm>
            <a:off x="2319004" y="-9339"/>
            <a:ext cx="4505991" cy="4281714"/>
          </a:xfrm>
          <a:prstGeom prst="rect">
            <a:avLst/>
          </a:prstGeom>
        </p:spPr>
      </p:pic>
      <p:pic>
        <p:nvPicPr>
          <p:cNvPr id="14" name="Picture Placeholder 13" descr="15764.psd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9855" y="2924"/>
            <a:ext cx="2234144" cy="4272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95141"/>
            <a:ext cx="9143999" cy="116208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r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2484" y="5717218"/>
            <a:ext cx="5591516" cy="11391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ct val="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14652" y="6032501"/>
            <a:ext cx="2476501" cy="698500"/>
            <a:chOff x="1823332" y="6023429"/>
            <a:chExt cx="2476501" cy="698500"/>
          </a:xfrm>
        </p:grpSpPr>
        <p:pic>
          <p:nvPicPr>
            <p:cNvPr id="4" name="Picture 3" descr="noaa_w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3204" y="6023429"/>
              <a:ext cx="696758" cy="698500"/>
            </a:xfrm>
            <a:prstGeom prst="rect">
              <a:avLst/>
            </a:prstGeom>
          </p:spPr>
        </p:pic>
        <p:pic>
          <p:nvPicPr>
            <p:cNvPr id="5" name="Picture 4" descr="US-DeptOfCommerce-Seal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3332" y="6032501"/>
              <a:ext cx="680357" cy="680357"/>
            </a:xfrm>
            <a:prstGeom prst="rect">
              <a:avLst/>
            </a:prstGeom>
          </p:spPr>
        </p:pic>
        <p:pic>
          <p:nvPicPr>
            <p:cNvPr id="6" name="Picture 5" descr="universal_gold_b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9476" y="6032501"/>
              <a:ext cx="680357" cy="680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7048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Pictur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8300" y="2106544"/>
            <a:ext cx="5867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300" y="4081949"/>
            <a:ext cx="5867400" cy="573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ct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333750" y="6014357"/>
            <a:ext cx="2476501" cy="698500"/>
            <a:chOff x="3409962" y="6014357"/>
            <a:chExt cx="2476501" cy="698500"/>
          </a:xfrm>
        </p:grpSpPr>
        <p:pic>
          <p:nvPicPr>
            <p:cNvPr id="4" name="Picture 3" descr="noaa_wt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9834" y="6014357"/>
              <a:ext cx="696758" cy="698500"/>
            </a:xfrm>
            <a:prstGeom prst="rect">
              <a:avLst/>
            </a:prstGeom>
          </p:spPr>
        </p:pic>
        <p:pic>
          <p:nvPicPr>
            <p:cNvPr id="5" name="Picture 4" descr="US-DeptOfCommerce-Seal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9962" y="6023429"/>
              <a:ext cx="680357" cy="680357"/>
            </a:xfrm>
            <a:prstGeom prst="rect">
              <a:avLst/>
            </a:prstGeom>
          </p:spPr>
        </p:pic>
        <p:pic>
          <p:nvPicPr>
            <p:cNvPr id="6" name="Picture 5" descr="universal_gold_b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6106" y="6023429"/>
              <a:ext cx="680357" cy="680357"/>
            </a:xfrm>
            <a:prstGeom prst="rect">
              <a:avLst/>
            </a:prstGeom>
          </p:spPr>
        </p:pic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17081"/>
            <a:ext cx="758348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265820"/>
            <a:ext cx="7583488" cy="391951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1pPr>
            <a:lvl2pPr marL="685800" indent="-33655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2pPr>
            <a:lvl3pPr marL="1035050" indent="-34925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3pPr>
            <a:lvl4pPr marL="1371600" indent="-33655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4pPr>
            <a:lvl5pPr marL="1720850" indent="-349250">
              <a:buClr>
                <a:schemeClr val="tx1"/>
              </a:buClr>
              <a:buFont typeface="Arial"/>
              <a:buChar char="•"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1" name="Picture 10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2" name="Picture 11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17081"/>
            <a:ext cx="75834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2241971"/>
            <a:ext cx="3657600" cy="3975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3" y="2241971"/>
            <a:ext cx="3657600" cy="3975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9" name="Picture 8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1" name="Picture 10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07945"/>
            <a:ext cx="75834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2208730"/>
            <a:ext cx="3657600" cy="8683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3099504"/>
            <a:ext cx="3657600" cy="3131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2208730"/>
            <a:ext cx="3657600" cy="8683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3099504"/>
            <a:ext cx="3657600" cy="3131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11" name="Picture 10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3" name="Picture 12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9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8809"/>
            <a:ext cx="75834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pic>
        <p:nvPicPr>
          <p:cNvPr id="7" name="Picture 6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0" name="Picture 9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NSSL Lab Review Feb 25–27, 2015</a:t>
            </a:r>
            <a:endParaRPr lang="en-US" dirty="0"/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1" name="Picture 10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54" r:id="rId2"/>
    <p:sldLayoutId id="2147485055" r:id="rId3"/>
    <p:sldLayoutId id="2147485058" r:id="rId4"/>
    <p:sldLayoutId id="2147485060" r:id="rId5"/>
    <p:sldLayoutId id="2147485062" r:id="rId6"/>
    <p:sldLayoutId id="214748506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90000"/>
        <a:buFont typeface="Arial"/>
        <a:buChar char="•"/>
        <a:defRPr sz="22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/>
        </a:buClr>
        <a:buSzPct val="90000"/>
        <a:buFont typeface="Arial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tx1"/>
        </a:buClr>
        <a:buSzPct val="90000"/>
        <a:buFont typeface="Arial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1"/>
        </a:buClr>
        <a:buSzPct val="90000"/>
        <a:buFont typeface="Arial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tx1"/>
        </a:buClr>
        <a:buSzPct val="90000"/>
        <a:buFont typeface="Arial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tif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4275299"/>
            <a:ext cx="9143999" cy="1320073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dirty="0"/>
              <a:t>Bragg Scattering for </a:t>
            </a:r>
            <a:r>
              <a:rPr lang="en-US" dirty="0" smtClean="0"/>
              <a:t>ZDR calibration 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99214" y="5530787"/>
            <a:ext cx="4544786" cy="1275971"/>
          </a:xfrm>
        </p:spPr>
        <p:txBody>
          <a:bodyPr/>
          <a:lstStyle/>
          <a:p>
            <a:r>
              <a:rPr lang="en-US" dirty="0" smtClean="0">
                <a:latin typeface="Abadi MT Condensed Light"/>
                <a:cs typeface="Abadi MT Condensed Light"/>
              </a:rPr>
              <a:t>V. Melnikov (CIMMS) and D. Zrnic (NSSL)</a:t>
            </a:r>
          </a:p>
          <a:p>
            <a:r>
              <a:rPr lang="en-US" sz="1600" dirty="0" smtClean="0">
                <a:latin typeface="Abadi MT Condensed Light"/>
                <a:cs typeface="Abadi MT Condensed Light"/>
              </a:rPr>
              <a:t>February 25–27, 2015 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latin typeface="Abadi MT Condensed Light"/>
                <a:cs typeface="Abadi MT Condensed Light"/>
              </a:rPr>
              <a:t>National Weather Center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latin typeface="Abadi MT Condensed Light"/>
                <a:cs typeface="Abadi MT Condensed Light"/>
              </a:rPr>
              <a:t>Norman, Oklahoma</a:t>
            </a:r>
            <a:endParaRPr lang="en-US" sz="16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43885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NSSL Lab Review Feb 25–27, 2015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>
                <a:latin typeface="Arial"/>
                <a:cs typeface="Arial"/>
              </a:rPr>
              <a:pPr/>
              <a:t>2</a:t>
            </a:fld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67" descr="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9" y="795012"/>
            <a:ext cx="4542263" cy="518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14" y="917081"/>
            <a:ext cx="4200291" cy="577182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The </a:t>
            </a:r>
            <a:r>
              <a:rPr lang="en-US" sz="2000" dirty="0">
                <a:solidFill>
                  <a:srgbClr val="7030A0"/>
                </a:solidFill>
              </a:rPr>
              <a:t>WSR-88D radars are used to measure the rain and snowfall rates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9336" y="1548941"/>
            <a:ext cx="4156810" cy="436120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dirty="0" smtClean="0"/>
              <a:t>Radar </a:t>
            </a:r>
            <a:r>
              <a:rPr lang="en-US" sz="2400" dirty="0"/>
              <a:t>reflectivity (Z) and differential reflectivity (ZDR) are used </a:t>
            </a:r>
            <a:r>
              <a:rPr lang="en-US" sz="2400" dirty="0" smtClean="0"/>
              <a:t>to measure the </a:t>
            </a:r>
            <a:r>
              <a:rPr lang="en-US" sz="2400" dirty="0"/>
              <a:t>rain rate (R</a:t>
            </a:r>
            <a:r>
              <a:rPr lang="en-US" sz="2400" dirty="0" smtClean="0"/>
              <a:t>): R = R(Z, ZDR)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24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dirty="0" smtClean="0"/>
              <a:t>    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2000" dirty="0" smtClean="0"/>
          </a:p>
          <a:p>
            <a:r>
              <a:rPr lang="en-US" dirty="0" smtClean="0"/>
              <a:t>To </a:t>
            </a:r>
            <a:r>
              <a:rPr lang="en-US" dirty="0"/>
              <a:t>measure rain rate R </a:t>
            </a:r>
            <a:r>
              <a:rPr lang="en-US" dirty="0" smtClean="0"/>
              <a:t>(mm/h) with </a:t>
            </a:r>
            <a:r>
              <a:rPr lang="en-US" dirty="0"/>
              <a:t>an accuracy of 10%, Z and ZDR should be measured with accuracies of 1 and </a:t>
            </a:r>
            <a:r>
              <a:rPr lang="en-US" dirty="0">
                <a:solidFill>
                  <a:srgbClr val="C00000"/>
                </a:solidFill>
              </a:rPr>
              <a:t>0.1 dB </a:t>
            </a:r>
            <a:r>
              <a:rPr lang="en-US" dirty="0" smtClean="0">
                <a:solidFill>
                  <a:srgbClr val="C00000"/>
                </a:solidFill>
              </a:rPr>
              <a:t>(3%) </a:t>
            </a:r>
            <a:r>
              <a:rPr lang="en-US" dirty="0" smtClean="0"/>
              <a:t>respectively.</a:t>
            </a:r>
          </a:p>
          <a:p>
            <a:r>
              <a:rPr lang="en-US" sz="2000" dirty="0"/>
              <a:t>The measurements of snowfall rates also requires ZDR accuracy of </a:t>
            </a:r>
            <a:r>
              <a:rPr lang="en-US" sz="2000" dirty="0">
                <a:solidFill>
                  <a:srgbClr val="C00000"/>
                </a:solidFill>
              </a:rPr>
              <a:t>0.1 </a:t>
            </a:r>
            <a:r>
              <a:rPr lang="en-US" sz="2000" dirty="0" smtClean="0">
                <a:solidFill>
                  <a:srgbClr val="C00000"/>
                </a:solidFill>
              </a:rPr>
              <a:t>dB (3%).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100" dirty="0"/>
              <a:t>To verify ZDR calibration on the WSR-88D network, drizzle and light rain are currently used. Due to natural variability in the drop size </a:t>
            </a:r>
            <a:r>
              <a:rPr lang="en-US" sz="2100" dirty="0" smtClean="0"/>
              <a:t>distribution, </a:t>
            </a:r>
            <a:r>
              <a:rPr lang="en-US" sz="2100" dirty="0"/>
              <a:t>this method allows verifying ZDR with accuracy of </a:t>
            </a:r>
            <a:r>
              <a:rPr lang="en-US" sz="2100" dirty="0">
                <a:solidFill>
                  <a:schemeClr val="tx1"/>
                </a:solidFill>
              </a:rPr>
              <a:t>±0.2 dB.  </a:t>
            </a:r>
            <a:endParaRPr lang="en-US" sz="21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Is </a:t>
            </a:r>
            <a:r>
              <a:rPr lang="en-US" sz="2400" dirty="0">
                <a:solidFill>
                  <a:srgbClr val="FF0000"/>
                </a:solidFill>
              </a:rPr>
              <a:t>it possible to achieve </a:t>
            </a:r>
            <a:r>
              <a:rPr lang="en-US" sz="2400" dirty="0" smtClean="0">
                <a:solidFill>
                  <a:srgbClr val="FF0000"/>
                </a:solidFill>
              </a:rPr>
              <a:t>accuracy of </a:t>
            </a:r>
            <a:r>
              <a:rPr lang="en-US" sz="2400" dirty="0">
                <a:solidFill>
                  <a:srgbClr val="FF0000"/>
                </a:solidFill>
              </a:rPr>
              <a:t>±0.1 </a:t>
            </a:r>
            <a:r>
              <a:rPr lang="en-US" sz="2400" dirty="0" smtClean="0">
                <a:solidFill>
                  <a:srgbClr val="FF0000"/>
                </a:solidFill>
              </a:rPr>
              <a:t>dB in calibrating ZDR?</a:t>
            </a:r>
            <a:endParaRPr lang="en-US" dirty="0" smtClean="0">
              <a:latin typeface="Arial"/>
              <a:cs typeface="Arial"/>
            </a:endParaRPr>
          </a:p>
          <a:p>
            <a:pPr marL="349250" lvl="1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</p:txBody>
      </p:sp>
      <p:pic>
        <p:nvPicPr>
          <p:cNvPr id="9" name="Picture 67" descr="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76" y="795012"/>
            <a:ext cx="4393580" cy="518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757853" y="5005759"/>
            <a:ext cx="407823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small air eddies (sizes of about 5 cm</a:t>
            </a:r>
            <a:r>
              <a:rPr lang="en-US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cause Bragg </a:t>
            </a:r>
            <a:r>
              <a:rPr lang="en-US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scatter, 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isotropic </a:t>
            </a:r>
            <a:r>
              <a:rPr lang="en-US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scatterers 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intrinsic ZDR is 0 dB, i.e., the </a:t>
            </a:r>
            <a:r>
              <a:rPr lang="en-US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received powers 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horizontal and vertical radar channels are equal</a:t>
            </a:r>
            <a:r>
              <a:rPr lang="en-US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This can be used to calibrate ZDR</a:t>
            </a:r>
            <a:r>
              <a:rPr lang="en-US" sz="1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57852" y="917083"/>
            <a:ext cx="4212195" cy="4033485"/>
            <a:chOff x="4757852" y="917083"/>
            <a:chExt cx="4212195" cy="4033485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4795023" y="917083"/>
              <a:ext cx="4175024" cy="369024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rmAutofit fontScale="45000" lnSpcReduction="2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>
                  <a:solidFill>
                    <a:schemeClr val="bg2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dirty="0" smtClean="0">
                  <a:solidFill>
                    <a:srgbClr val="7030A0"/>
                  </a:solidFill>
                </a:rPr>
                <a:t>ZDR Calibration using Bragg Scatter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4795023" y="1286108"/>
              <a:ext cx="4175024" cy="9813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Clr>
                  <a:schemeClr val="tx1"/>
                </a:buClr>
                <a:buSzPct val="90000"/>
                <a:buFont typeface="Arial"/>
                <a:buChar char="•"/>
                <a:defRPr sz="22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/>
                  <a:ea typeface="+mn-ea"/>
                  <a:cs typeface="Arial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90000"/>
                <a:buFont typeface="Arial"/>
                <a:buChar char="•"/>
                <a:defRPr sz="20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/>
                  <a:ea typeface="+mn-ea"/>
                  <a:cs typeface="Arial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90000"/>
                <a:buFont typeface="Arial"/>
                <a:buChar char="•"/>
                <a:defRPr sz="18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/>
                  <a:ea typeface="+mn-ea"/>
                  <a:cs typeface="Arial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90000"/>
                <a:buFont typeface="Arial"/>
                <a:buChar char="•"/>
                <a:defRPr sz="18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/>
                  <a:ea typeface="+mn-ea"/>
                  <a:cs typeface="Arial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90000"/>
                <a:buFont typeface="Arial"/>
                <a:buChar char="•"/>
                <a:defRPr sz="18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/>
                  <a:ea typeface="+mn-ea"/>
                  <a:cs typeface="Arial"/>
                </a:defRPr>
              </a:lvl5pPr>
              <a:lvl6pPr marL="2055813" indent="-3444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lang="en-US" sz="1800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398713" indent="-3444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lang="en-US" sz="1800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743200" indent="-3444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lang="en-US" sz="1800" kern="12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087688" indent="-3444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"/>
                <a:defRPr lang="en-US" sz="1800" kern="1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 smtClean="0"/>
                <a:t>Bragg scatter is reflection of radar waves from turbulent atmospheric eddies with sizes of about 5 cm (at the radar wavelength of 10 cm). No rain should be present in the radar volume, i.e., this is reflection from clear air.</a:t>
              </a:r>
            </a:p>
            <a:p>
              <a:pPr marL="349250" lvl="1" indent="0">
                <a:buFont typeface="Arial"/>
                <a:buNone/>
              </a:pPr>
              <a:endParaRPr lang="en-US" dirty="0" smtClean="0"/>
            </a:p>
            <a:p>
              <a:pPr marL="0" indent="0">
                <a:buFont typeface="Arial"/>
                <a:buNone/>
              </a:pPr>
              <a:endParaRPr lang="en-US" dirty="0" smtClean="0"/>
            </a:p>
          </p:txBody>
        </p:sp>
        <p:pic>
          <p:nvPicPr>
            <p:cNvPr id="14" name="Picture 13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852" y="2400023"/>
              <a:ext cx="4185425" cy="21258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4757853" y="4525836"/>
              <a:ext cx="4185425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en-US" sz="900" b="1" i="1" dirty="0">
                  <a:solidFill>
                    <a:srgbClr val="FF0000"/>
                  </a:solidFill>
                </a:rPr>
                <a:t>Vertical cross section  of (a) reflectivity, (b) ZDR, (c) Doppler velocity, and (d) correlation coefficient. WSR-88D KOUN 03/05/2008 at 2052 UTC</a:t>
              </a:r>
              <a:r>
                <a:rPr lang="en-US" sz="900" dirty="0">
                  <a:solidFill>
                    <a:srgbClr val="0070C0"/>
                  </a:solidFill>
                </a:rPr>
                <a:t>.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82535" y="2110450"/>
              <a:ext cx="1795346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en-US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Bragg Scatter layer</a:t>
              </a:r>
              <a:endPara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5724294" y="2341756"/>
              <a:ext cx="1553735" cy="5575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278029" y="2366661"/>
              <a:ext cx="223025" cy="5326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6380356" y="3232784"/>
              <a:ext cx="1795346" cy="294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en-US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Insects</a:t>
              </a:r>
              <a:endPara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6936059" y="3127308"/>
              <a:ext cx="319668" cy="2748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5910147" y="3114908"/>
              <a:ext cx="527824" cy="2748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78752" y="2056842"/>
            <a:ext cx="2972496" cy="760699"/>
            <a:chOff x="978752" y="2056842"/>
            <a:chExt cx="2972496" cy="760699"/>
          </a:xfrm>
        </p:grpSpPr>
        <p:sp>
          <p:nvSpPr>
            <p:cNvPr id="18" name="Rectangle 17"/>
            <p:cNvSpPr/>
            <p:nvPr/>
          </p:nvSpPr>
          <p:spPr>
            <a:xfrm>
              <a:off x="2033238" y="2270757"/>
              <a:ext cx="1918010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en-US" sz="900" dirty="0" smtClean="0">
                  <a:solidFill>
                    <a:srgbClr val="0070C0"/>
                  </a:solidFill>
                </a:rPr>
                <a:t>2-mm raindrop,  ZDR = 0.5 dB</a:t>
              </a:r>
              <a:endParaRPr lang="en-US" sz="900" dirty="0">
                <a:solidFill>
                  <a:srgbClr val="0070C0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752" y="2056842"/>
              <a:ext cx="909521" cy="760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711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NSSL Lab Review Feb 25–27, 2015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>
                <a:latin typeface="Arial"/>
                <a:cs typeface="Arial"/>
              </a:rPr>
              <a:pPr/>
              <a:t>3</a:t>
            </a:fld>
            <a:endParaRPr lang="en-US" dirty="0">
              <a:latin typeface="Arial"/>
              <a:cs typeface="Arial"/>
            </a:endParaRPr>
          </a:p>
        </p:txBody>
      </p:sp>
      <p:pic>
        <p:nvPicPr>
          <p:cNvPr id="10" name="Picture 6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66" y="795012"/>
            <a:ext cx="4482790" cy="52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7" descr="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72268"/>
            <a:ext cx="4512527" cy="525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6118" y="858948"/>
            <a:ext cx="4148253" cy="57718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dirty="0" smtClean="0">
                <a:solidFill>
                  <a:srgbClr val="7030A0"/>
                </a:solidFill>
              </a:rPr>
              <a:t>Implementation </a:t>
            </a:r>
            <a:r>
              <a:rPr lang="en-US" sz="2000" dirty="0">
                <a:solidFill>
                  <a:srgbClr val="7030A0"/>
                </a:solidFill>
              </a:rPr>
              <a:t>of the method on the WSR-88D network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0" y="1434786"/>
            <a:ext cx="1914294" cy="205116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6118" y="3427414"/>
            <a:ext cx="3769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>
                <a:solidFill>
                  <a:srgbClr val="0070C0"/>
                </a:solidFill>
                <a:latin typeface="Arial"/>
                <a:cs typeface="Arial"/>
              </a:rPr>
              <a:t>Distribution of measured  ZDR in Bragg echo, WSR-88D </a:t>
            </a:r>
            <a:r>
              <a:rPr lang="en-US" sz="1000" dirty="0">
                <a:solidFill>
                  <a:srgbClr val="FF0000"/>
                </a:solidFill>
                <a:latin typeface="Arial"/>
                <a:cs typeface="Arial"/>
              </a:rPr>
              <a:t>KRAX, Raleigh, NC, </a:t>
            </a:r>
            <a:r>
              <a:rPr lang="en-US" sz="1000" dirty="0">
                <a:solidFill>
                  <a:srgbClr val="0070C0"/>
                </a:solidFill>
                <a:latin typeface="Arial"/>
                <a:cs typeface="Arial"/>
              </a:rPr>
              <a:t>Sep. 2013. Obtained system ZDR bias </a:t>
            </a:r>
            <a:r>
              <a:rPr lang="en-US" sz="1000" dirty="0" smtClean="0">
                <a:solidFill>
                  <a:srgbClr val="0070C0"/>
                </a:solidFill>
                <a:latin typeface="Arial"/>
                <a:cs typeface="Arial"/>
              </a:rPr>
              <a:t>is -0.50 </a:t>
            </a:r>
            <a:r>
              <a:rPr lang="en-US" sz="1000" dirty="0">
                <a:solidFill>
                  <a:srgbClr val="0070C0"/>
                </a:solidFill>
                <a:latin typeface="Arial"/>
                <a:cs typeface="Arial"/>
              </a:rPr>
              <a:t>dB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129880" y="1434786"/>
            <a:ext cx="2256266" cy="19926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dirty="0"/>
              <a:t>Because intrinsic ZDR in Bragg scatter is 0 dB, it is possible to calibrate radar ZDR using Bragg scatter echoes.  Deviation of </a:t>
            </a:r>
            <a:r>
              <a:rPr lang="en-US" sz="2000" dirty="0" smtClean="0"/>
              <a:t>measured ZDR </a:t>
            </a:r>
            <a:r>
              <a:rPr lang="en-US" sz="2000" dirty="0"/>
              <a:t>from 0 dB indicates </a:t>
            </a:r>
            <a:r>
              <a:rPr lang="en-US" sz="2000" dirty="0" smtClean="0"/>
              <a:t>the measurement bias in  </a:t>
            </a:r>
            <a:r>
              <a:rPr lang="en-US" sz="2000" dirty="0"/>
              <a:t>radar. This bias must be accounted for in ZDR </a:t>
            </a:r>
            <a:r>
              <a:rPr lang="en-US" sz="2000" dirty="0" smtClean="0"/>
              <a:t>measurements</a:t>
            </a:r>
            <a:r>
              <a:rPr lang="en-US" sz="2000" dirty="0"/>
              <a:t>.</a:t>
            </a:r>
          </a:p>
          <a:p>
            <a:pPr marL="349250" lvl="1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7" y="4517719"/>
            <a:ext cx="4280210" cy="129326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5936" y="4048396"/>
            <a:ext cx="4248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/>
                <a:cs typeface="Arial"/>
              </a:rPr>
              <a:t>Time series of system ZDR bias in </a:t>
            </a:r>
            <a:r>
              <a:rPr lang="en-US" sz="1200" dirty="0">
                <a:solidFill>
                  <a:srgbClr val="FF0000"/>
                </a:solidFill>
                <a:latin typeface="Arial"/>
                <a:cs typeface="Arial"/>
              </a:rPr>
              <a:t>WSR-88D KTLX, OKC</a:t>
            </a:r>
            <a:r>
              <a:rPr lang="en-US" sz="1200" dirty="0">
                <a:solidFill>
                  <a:srgbClr val="0070C0"/>
                </a:solidFill>
                <a:latin typeface="Arial"/>
                <a:cs typeface="Arial"/>
              </a:rPr>
              <a:t>, OK, 2013. ZDR is biased negative most of the </a:t>
            </a:r>
            <a:r>
              <a:rPr lang="en-US" sz="1200" dirty="0" smtClean="0">
                <a:solidFill>
                  <a:srgbClr val="0070C0"/>
                </a:solidFill>
                <a:latin typeface="Arial"/>
                <a:cs typeface="Arial"/>
              </a:rPr>
              <a:t>time.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843239" y="917081"/>
            <a:ext cx="2519711" cy="599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728117" y="1512888"/>
            <a:ext cx="4241930" cy="23146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Bragg scatter allows calibrating ZDR with accuracy of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±0.1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 (3%).</a:t>
            </a:r>
          </a:p>
          <a:p>
            <a:endParaRPr lang="en-US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method is being implemented on the WSR-88D radar network.</a:t>
            </a:r>
          </a:p>
          <a:p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method will be operational on the NWS radar network in 2016.</a:t>
            </a:r>
          </a:p>
          <a:p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538439" y="4371551"/>
            <a:ext cx="3181814" cy="5994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Perspectives</a:t>
            </a:r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839629" y="5040527"/>
            <a:ext cx="4130418" cy="8324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Bragg scatter can be used to obtain the top of the convective boundary layer, i.e., to monitor the intensity of convection.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7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-review-template">
  <a:themeElements>
    <a:clrScheme name="NSSL Review 2015">
      <a:dk1>
        <a:srgbClr val="000000"/>
      </a:dk1>
      <a:lt1>
        <a:srgbClr val="FFFFFF"/>
      </a:lt1>
      <a:dk2>
        <a:srgbClr val="001526"/>
      </a:dk2>
      <a:lt2>
        <a:srgbClr val="0A4595"/>
      </a:lt2>
      <a:accent1>
        <a:srgbClr val="0099D8"/>
      </a:accent1>
      <a:accent2>
        <a:srgbClr val="FF8100"/>
      </a:accent2>
      <a:accent3>
        <a:srgbClr val="A3001B"/>
      </a:accent3>
      <a:accent4>
        <a:srgbClr val="004C0D"/>
      </a:accent4>
      <a:accent5>
        <a:srgbClr val="CCCCCC"/>
      </a:accent5>
      <a:accent6>
        <a:srgbClr val="E50026"/>
      </a:accent6>
      <a:hlink>
        <a:srgbClr val="0099D8"/>
      </a:hlink>
      <a:folHlink>
        <a:srgbClr val="002D4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2015-review-template.potx</Template>
  <TotalTime>4371</TotalTime>
  <Words>501</Words>
  <Application>Microsoft Office PowerPoint</Application>
  <PresentationFormat>On-screen Show (4:3)</PresentationFormat>
  <Paragraphs>39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2015-review-template</vt:lpstr>
      <vt:lpstr>Using Bragg Scattering for ZDR calibration </vt:lpstr>
      <vt:lpstr>The WSR-88D radars are used to measure the rain and snowfall rates </vt:lpstr>
      <vt:lpstr>Summary</vt:lpstr>
    </vt:vector>
  </TitlesOfParts>
  <Company>National Severe Storms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 Farmer</dc:creator>
  <cp:lastModifiedBy>Valery Melnikov</cp:lastModifiedBy>
  <cp:revision>80</cp:revision>
  <dcterms:created xsi:type="dcterms:W3CDTF">2014-10-24T15:10:25Z</dcterms:created>
  <dcterms:modified xsi:type="dcterms:W3CDTF">2015-02-11T15:43:14Z</dcterms:modified>
</cp:coreProperties>
</file>