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5051" r:id="rId1"/>
  </p:sldMasterIdLst>
  <p:notesMasterIdLst>
    <p:notesMasterId r:id="rId3"/>
  </p:notesMasterIdLst>
  <p:handoutMasterIdLst>
    <p:handoutMasterId r:id="rId4"/>
  </p:handoutMasterIdLst>
  <p:sldIdLst>
    <p:sldId id="258" r:id="rId2"/>
  </p:sldIdLst>
  <p:sldSz cx="30175200" cy="18288000"/>
  <p:notesSz cx="6858000" cy="9144000"/>
  <p:defaultTextStyle>
    <a:defPPr>
      <a:defRPr lang="en-US"/>
    </a:defPPr>
    <a:lvl1pPr marL="0" algn="l" defTabSz="1550822" rtl="0" eaLnBrk="1" latinLnBrk="0" hangingPunct="1">
      <a:defRPr sz="6106" kern="1200">
        <a:solidFill>
          <a:schemeClr val="tx1"/>
        </a:solidFill>
        <a:latin typeface="+mn-lt"/>
        <a:ea typeface="+mn-ea"/>
        <a:cs typeface="+mn-cs"/>
      </a:defRPr>
    </a:lvl1pPr>
    <a:lvl2pPr marL="1550822" algn="l" defTabSz="1550822" rtl="0" eaLnBrk="1" latinLnBrk="0" hangingPunct="1">
      <a:defRPr sz="6106" kern="1200">
        <a:solidFill>
          <a:schemeClr val="tx1"/>
        </a:solidFill>
        <a:latin typeface="+mn-lt"/>
        <a:ea typeface="+mn-ea"/>
        <a:cs typeface="+mn-cs"/>
      </a:defRPr>
    </a:lvl2pPr>
    <a:lvl3pPr marL="3101645" algn="l" defTabSz="1550822" rtl="0" eaLnBrk="1" latinLnBrk="0" hangingPunct="1">
      <a:defRPr sz="6106" kern="1200">
        <a:solidFill>
          <a:schemeClr val="tx1"/>
        </a:solidFill>
        <a:latin typeface="+mn-lt"/>
        <a:ea typeface="+mn-ea"/>
        <a:cs typeface="+mn-cs"/>
      </a:defRPr>
    </a:lvl3pPr>
    <a:lvl4pPr marL="4652467" algn="l" defTabSz="1550822" rtl="0" eaLnBrk="1" latinLnBrk="0" hangingPunct="1">
      <a:defRPr sz="6106" kern="1200">
        <a:solidFill>
          <a:schemeClr val="tx1"/>
        </a:solidFill>
        <a:latin typeface="+mn-lt"/>
        <a:ea typeface="+mn-ea"/>
        <a:cs typeface="+mn-cs"/>
      </a:defRPr>
    </a:lvl4pPr>
    <a:lvl5pPr marL="6203290" algn="l" defTabSz="1550822" rtl="0" eaLnBrk="1" latinLnBrk="0" hangingPunct="1">
      <a:defRPr sz="6106" kern="1200">
        <a:solidFill>
          <a:schemeClr val="tx1"/>
        </a:solidFill>
        <a:latin typeface="+mn-lt"/>
        <a:ea typeface="+mn-ea"/>
        <a:cs typeface="+mn-cs"/>
      </a:defRPr>
    </a:lvl5pPr>
    <a:lvl6pPr marL="7754112" algn="l" defTabSz="1550822" rtl="0" eaLnBrk="1" latinLnBrk="0" hangingPunct="1">
      <a:defRPr sz="6106" kern="1200">
        <a:solidFill>
          <a:schemeClr val="tx1"/>
        </a:solidFill>
        <a:latin typeface="+mn-lt"/>
        <a:ea typeface="+mn-ea"/>
        <a:cs typeface="+mn-cs"/>
      </a:defRPr>
    </a:lvl6pPr>
    <a:lvl7pPr marL="9304934" algn="l" defTabSz="1550822" rtl="0" eaLnBrk="1" latinLnBrk="0" hangingPunct="1">
      <a:defRPr sz="6106" kern="1200">
        <a:solidFill>
          <a:schemeClr val="tx1"/>
        </a:solidFill>
        <a:latin typeface="+mn-lt"/>
        <a:ea typeface="+mn-ea"/>
        <a:cs typeface="+mn-cs"/>
      </a:defRPr>
    </a:lvl7pPr>
    <a:lvl8pPr marL="10855757" algn="l" defTabSz="1550822" rtl="0" eaLnBrk="1" latinLnBrk="0" hangingPunct="1">
      <a:defRPr sz="6106" kern="1200">
        <a:solidFill>
          <a:schemeClr val="tx1"/>
        </a:solidFill>
        <a:latin typeface="+mn-lt"/>
        <a:ea typeface="+mn-ea"/>
        <a:cs typeface="+mn-cs"/>
      </a:defRPr>
    </a:lvl8pPr>
    <a:lvl9pPr marL="12406579" algn="l" defTabSz="1550822" rtl="0" eaLnBrk="1" latinLnBrk="0" hangingPunct="1">
      <a:defRPr sz="61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7175" userDrawn="1">
          <p15:clr>
            <a:srgbClr val="A4A3A4"/>
          </p15:clr>
        </p15:guide>
        <p15:guide id="2" pos="95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0" autoAdjust="0"/>
    <p:restoredTop sz="94075" autoAdjust="0"/>
  </p:normalViewPr>
  <p:slideViewPr>
    <p:cSldViewPr snapToGrid="0" snapToObjects="1">
      <p:cViewPr varScale="1">
        <p:scale>
          <a:sx n="54" d="100"/>
          <a:sy n="54" d="100"/>
        </p:scale>
        <p:origin x="-432" y="-120"/>
      </p:cViewPr>
      <p:guideLst>
        <p:guide orient="horz" pos="7175"/>
        <p:guide pos="95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handoutMaster" Target="handoutMasters/handout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DB7F8-5096-C24D-A554-7000DED36531}" type="datetimeFigureOut">
              <a:rPr lang="en-US" smtClean="0"/>
              <a:t>2/19/15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5527C-FF65-7E45-8C08-C143030C5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54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FE238-AD58-F64E-85D7-52F93FA94EB0}" type="datetimeFigureOut">
              <a:rPr lang="en-US" smtClean="0"/>
              <a:t>2/19/15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0075" y="685800"/>
            <a:ext cx="56578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C3057-D8C7-3446-9A91-8A752B787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346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550822" rtl="0" eaLnBrk="1" latinLnBrk="0" hangingPunct="1">
      <a:defRPr sz="4070" kern="1200">
        <a:solidFill>
          <a:schemeClr val="tx1"/>
        </a:solidFill>
        <a:latin typeface="+mn-lt"/>
        <a:ea typeface="+mn-ea"/>
        <a:cs typeface="+mn-cs"/>
      </a:defRPr>
    </a:lvl1pPr>
    <a:lvl2pPr marL="1550822" algn="l" defTabSz="1550822" rtl="0" eaLnBrk="1" latinLnBrk="0" hangingPunct="1">
      <a:defRPr sz="4070" kern="1200">
        <a:solidFill>
          <a:schemeClr val="tx1"/>
        </a:solidFill>
        <a:latin typeface="+mn-lt"/>
        <a:ea typeface="+mn-ea"/>
        <a:cs typeface="+mn-cs"/>
      </a:defRPr>
    </a:lvl2pPr>
    <a:lvl3pPr marL="3101645" algn="l" defTabSz="1550822" rtl="0" eaLnBrk="1" latinLnBrk="0" hangingPunct="1">
      <a:defRPr sz="4070" kern="1200">
        <a:solidFill>
          <a:schemeClr val="tx1"/>
        </a:solidFill>
        <a:latin typeface="+mn-lt"/>
        <a:ea typeface="+mn-ea"/>
        <a:cs typeface="+mn-cs"/>
      </a:defRPr>
    </a:lvl3pPr>
    <a:lvl4pPr marL="4652467" algn="l" defTabSz="1550822" rtl="0" eaLnBrk="1" latinLnBrk="0" hangingPunct="1">
      <a:defRPr sz="4070" kern="1200">
        <a:solidFill>
          <a:schemeClr val="tx1"/>
        </a:solidFill>
        <a:latin typeface="+mn-lt"/>
        <a:ea typeface="+mn-ea"/>
        <a:cs typeface="+mn-cs"/>
      </a:defRPr>
    </a:lvl4pPr>
    <a:lvl5pPr marL="6203290" algn="l" defTabSz="1550822" rtl="0" eaLnBrk="1" latinLnBrk="0" hangingPunct="1">
      <a:defRPr sz="4070" kern="1200">
        <a:solidFill>
          <a:schemeClr val="tx1"/>
        </a:solidFill>
        <a:latin typeface="+mn-lt"/>
        <a:ea typeface="+mn-ea"/>
        <a:cs typeface="+mn-cs"/>
      </a:defRPr>
    </a:lvl5pPr>
    <a:lvl6pPr marL="7754112" algn="l" defTabSz="1550822" rtl="0" eaLnBrk="1" latinLnBrk="0" hangingPunct="1">
      <a:defRPr sz="4070" kern="1200">
        <a:solidFill>
          <a:schemeClr val="tx1"/>
        </a:solidFill>
        <a:latin typeface="+mn-lt"/>
        <a:ea typeface="+mn-ea"/>
        <a:cs typeface="+mn-cs"/>
      </a:defRPr>
    </a:lvl6pPr>
    <a:lvl7pPr marL="9304934" algn="l" defTabSz="1550822" rtl="0" eaLnBrk="1" latinLnBrk="0" hangingPunct="1">
      <a:defRPr sz="4070" kern="1200">
        <a:solidFill>
          <a:schemeClr val="tx1"/>
        </a:solidFill>
        <a:latin typeface="+mn-lt"/>
        <a:ea typeface="+mn-ea"/>
        <a:cs typeface="+mn-cs"/>
      </a:defRPr>
    </a:lvl7pPr>
    <a:lvl8pPr marL="10855757" algn="l" defTabSz="1550822" rtl="0" eaLnBrk="1" latinLnBrk="0" hangingPunct="1">
      <a:defRPr sz="4070" kern="1200">
        <a:solidFill>
          <a:schemeClr val="tx1"/>
        </a:solidFill>
        <a:latin typeface="+mn-lt"/>
        <a:ea typeface="+mn-ea"/>
        <a:cs typeface="+mn-cs"/>
      </a:defRPr>
    </a:lvl8pPr>
    <a:lvl9pPr marL="12406579" algn="l" defTabSz="1550822" rtl="0" eaLnBrk="1" latinLnBrk="0" hangingPunct="1">
      <a:defRPr sz="407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28" y="1981874"/>
            <a:ext cx="25025510" cy="12888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28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pic>
        <p:nvPicPr>
          <p:cNvPr id="7" name="Picture 6" descr="pan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0175200" cy="1950720"/>
          </a:xfrm>
          <a:prstGeom prst="rect">
            <a:avLst/>
          </a:prstGeom>
        </p:spPr>
      </p:pic>
      <p:pic>
        <p:nvPicPr>
          <p:cNvPr id="10" name="Picture 9" descr="pan1a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0175200" cy="195072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17183015"/>
            <a:ext cx="30175200" cy="11164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3300" dirty="0">
              <a:solidFill>
                <a:schemeClr val="bg1"/>
              </a:solidFill>
            </a:endParaRPr>
          </a:p>
        </p:txBody>
      </p:sp>
      <p:sp>
        <p:nvSpPr>
          <p:cNvPr id="1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620742" y="17256242"/>
            <a:ext cx="7350248" cy="9736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97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NSSL Lab Review Feb 25–27, 2015</a:t>
            </a:r>
            <a:endParaRPr lang="en-US" dirty="0"/>
          </a:p>
        </p:txBody>
      </p:sp>
      <p:pic>
        <p:nvPicPr>
          <p:cNvPr id="16" name="Picture 15" descr="universal_gold_b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433" r="-16433"/>
          <a:stretch/>
        </p:blipFill>
        <p:spPr>
          <a:xfrm>
            <a:off x="90610" y="16719760"/>
            <a:ext cx="1790999" cy="14472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79623" y="788889"/>
            <a:ext cx="28883920" cy="143227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79623" y="2660515"/>
            <a:ext cx="28883920" cy="14962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62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3017520" rtl="0" eaLnBrk="1" latinLnBrk="0" hangingPunct="1">
        <a:spcBef>
          <a:spcPct val="0"/>
        </a:spcBef>
        <a:buNone/>
        <a:defRPr sz="528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131570" indent="-1131570" algn="l" defTabSz="3017520" rtl="0" eaLnBrk="1" latinLnBrk="0" hangingPunct="1">
        <a:spcBef>
          <a:spcPts val="6600"/>
        </a:spcBef>
        <a:buClr>
          <a:schemeClr val="tx1"/>
        </a:buClr>
        <a:buSzPct val="90000"/>
        <a:buFont typeface="Arial"/>
        <a:buChar char="•"/>
        <a:defRPr sz="396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1pPr>
      <a:lvl2pPr marL="2263140" indent="-1110615" algn="l" defTabSz="3017520" rtl="0" eaLnBrk="1" latinLnBrk="0" hangingPunct="1">
        <a:spcBef>
          <a:spcPts val="1980"/>
        </a:spcBef>
        <a:buClr>
          <a:schemeClr val="tx1"/>
        </a:buClr>
        <a:buSzPct val="90000"/>
        <a:buFont typeface="Arial"/>
        <a:buChar char="•"/>
        <a:defRPr sz="3630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2pPr>
      <a:lvl3pPr marL="3415665" indent="-1152525" algn="l" defTabSz="3017520" rtl="0" eaLnBrk="1" latinLnBrk="0" hangingPunct="1">
        <a:spcBef>
          <a:spcPts val="1980"/>
        </a:spcBef>
        <a:buClr>
          <a:schemeClr val="tx1"/>
        </a:buClr>
        <a:buSzPct val="90000"/>
        <a:buFont typeface="Arial"/>
        <a:buChar char="•"/>
        <a:defRPr sz="3465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3pPr>
      <a:lvl4pPr marL="4526280" indent="-1110615" algn="l" defTabSz="3017520" rtl="0" eaLnBrk="1" latinLnBrk="0" hangingPunct="1">
        <a:spcBef>
          <a:spcPts val="1980"/>
        </a:spcBef>
        <a:buClr>
          <a:schemeClr val="tx1"/>
        </a:buClr>
        <a:buSzPct val="90000"/>
        <a:buFont typeface="Arial"/>
        <a:buChar char="•"/>
        <a:defRPr sz="3465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4pPr>
      <a:lvl5pPr marL="5678805" indent="-1152525" algn="l" defTabSz="3017520" rtl="0" eaLnBrk="1" latinLnBrk="0" hangingPunct="1">
        <a:spcBef>
          <a:spcPts val="1980"/>
        </a:spcBef>
        <a:buClr>
          <a:schemeClr val="tx1"/>
        </a:buClr>
        <a:buSzPct val="90000"/>
        <a:buFont typeface="Arial"/>
        <a:buChar char="•"/>
        <a:defRPr sz="3465" kern="1200">
          <a:solidFill>
            <a:schemeClr val="tx1">
              <a:lumMod val="90000"/>
              <a:lumOff val="10000"/>
            </a:schemeClr>
          </a:solidFill>
          <a:latin typeface="Arial"/>
          <a:ea typeface="+mn-ea"/>
          <a:cs typeface="Arial"/>
        </a:defRPr>
      </a:lvl5pPr>
      <a:lvl6pPr marL="6784183" indent="-1136810" algn="l" defTabSz="301752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594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7915753" indent="-1136810" algn="l" defTabSz="301752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594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9052560" indent="-1136810" algn="l" defTabSz="301752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594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10189370" indent="-1136810" algn="l" defTabSz="301752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594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3017520" rtl="0" eaLnBrk="1" latinLnBrk="0" hangingPunct="1">
        <a:defRPr sz="5940" kern="1200">
          <a:solidFill>
            <a:schemeClr val="tx1"/>
          </a:solidFill>
          <a:latin typeface="+mn-lt"/>
          <a:ea typeface="+mn-ea"/>
          <a:cs typeface="+mn-cs"/>
        </a:defRPr>
      </a:lvl1pPr>
      <a:lvl2pPr marL="1508760" algn="l" defTabSz="3017520" rtl="0" eaLnBrk="1" latinLnBrk="0" hangingPunct="1">
        <a:defRPr sz="5940" kern="1200">
          <a:solidFill>
            <a:schemeClr val="tx1"/>
          </a:solidFill>
          <a:latin typeface="+mn-lt"/>
          <a:ea typeface="+mn-ea"/>
          <a:cs typeface="+mn-cs"/>
        </a:defRPr>
      </a:lvl2pPr>
      <a:lvl3pPr marL="3017520" algn="l" defTabSz="3017520" rtl="0" eaLnBrk="1" latinLnBrk="0" hangingPunct="1">
        <a:defRPr sz="5940" kern="1200">
          <a:solidFill>
            <a:schemeClr val="tx1"/>
          </a:solidFill>
          <a:latin typeface="+mn-lt"/>
          <a:ea typeface="+mn-ea"/>
          <a:cs typeface="+mn-cs"/>
        </a:defRPr>
      </a:lvl3pPr>
      <a:lvl4pPr marL="4526280" algn="l" defTabSz="3017520" rtl="0" eaLnBrk="1" latinLnBrk="0" hangingPunct="1">
        <a:defRPr sz="5940" kern="1200">
          <a:solidFill>
            <a:schemeClr val="tx1"/>
          </a:solidFill>
          <a:latin typeface="+mn-lt"/>
          <a:ea typeface="+mn-ea"/>
          <a:cs typeface="+mn-cs"/>
        </a:defRPr>
      </a:lvl4pPr>
      <a:lvl5pPr marL="6035040" algn="l" defTabSz="3017520" rtl="0" eaLnBrk="1" latinLnBrk="0" hangingPunct="1">
        <a:defRPr sz="5940" kern="1200">
          <a:solidFill>
            <a:schemeClr val="tx1"/>
          </a:solidFill>
          <a:latin typeface="+mn-lt"/>
          <a:ea typeface="+mn-ea"/>
          <a:cs typeface="+mn-cs"/>
        </a:defRPr>
      </a:lvl5pPr>
      <a:lvl6pPr marL="7543800" algn="l" defTabSz="3017520" rtl="0" eaLnBrk="1" latinLnBrk="0" hangingPunct="1">
        <a:defRPr sz="5940" kern="1200">
          <a:solidFill>
            <a:schemeClr val="tx1"/>
          </a:solidFill>
          <a:latin typeface="+mn-lt"/>
          <a:ea typeface="+mn-ea"/>
          <a:cs typeface="+mn-cs"/>
        </a:defRPr>
      </a:lvl6pPr>
      <a:lvl7pPr marL="9052560" algn="l" defTabSz="3017520" rtl="0" eaLnBrk="1" latinLnBrk="0" hangingPunct="1">
        <a:defRPr sz="5940" kern="1200">
          <a:solidFill>
            <a:schemeClr val="tx1"/>
          </a:solidFill>
          <a:latin typeface="+mn-lt"/>
          <a:ea typeface="+mn-ea"/>
          <a:cs typeface="+mn-cs"/>
        </a:defRPr>
      </a:lvl7pPr>
      <a:lvl8pPr marL="10561320" algn="l" defTabSz="3017520" rtl="0" eaLnBrk="1" latinLnBrk="0" hangingPunct="1">
        <a:defRPr sz="5940" kern="1200">
          <a:solidFill>
            <a:schemeClr val="tx1"/>
          </a:solidFill>
          <a:latin typeface="+mn-lt"/>
          <a:ea typeface="+mn-ea"/>
          <a:cs typeface="+mn-cs"/>
        </a:defRPr>
      </a:lvl8pPr>
      <a:lvl9pPr marL="12070080" algn="l" defTabSz="3017520" rtl="0" eaLnBrk="1" latinLnBrk="0" hangingPunct="1">
        <a:defRPr sz="59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jpeg"/><Relationship Id="rId1" Type="http://schemas.openxmlformats.org/officeDocument/2006/relationships/video" Target="NULL" TargetMode="External"/><Relationship Id="rId2" Type="http://schemas.microsoft.com/office/2007/relationships/media" Target="../media/media1.mp4"/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5" Type="http://schemas.openxmlformats.org/officeDocument/2006/relationships/image" Target="../media/image5.wmf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png"/><Relationship Id="rId9" Type="http://schemas.openxmlformats.org/officeDocument/2006/relationships/image" Target="../media/image9.jpg"/><Relationship Id="rId23" Type="http://schemas.openxmlformats.org/officeDocument/2006/relationships/image" Target="../media/image19.jpeg"/><Relationship Id="rId10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 descr="C:\Users\sean.waugh\Documents\Research Documents\Papers_JournalArticles\PASIV\images\Photo Sep 05, 4 10 44 PM.jpg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 r="4860" b="20997"/>
          <a:stretch/>
        </p:blipFill>
        <p:spPr bwMode="auto">
          <a:xfrm>
            <a:off x="471196" y="3717751"/>
            <a:ext cx="4602982" cy="167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Rectangle 149"/>
          <p:cNvSpPr/>
          <p:nvPr/>
        </p:nvSpPr>
        <p:spPr>
          <a:xfrm>
            <a:off x="16230435" y="1963088"/>
            <a:ext cx="13902026" cy="10208306"/>
          </a:xfrm>
          <a:prstGeom prst="rect">
            <a:avLst/>
          </a:prstGeom>
          <a:solidFill>
            <a:srgbClr val="FFFF00">
              <a:alpha val="4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Rectangle 148"/>
          <p:cNvSpPr/>
          <p:nvPr/>
        </p:nvSpPr>
        <p:spPr>
          <a:xfrm>
            <a:off x="16216729" y="12171393"/>
            <a:ext cx="13915732" cy="5019422"/>
          </a:xfrm>
          <a:prstGeom prst="rect">
            <a:avLst/>
          </a:prstGeom>
          <a:solidFill>
            <a:srgbClr val="FF0000">
              <a:alpha val="21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" name="Rectangle 132"/>
          <p:cNvSpPr/>
          <p:nvPr/>
        </p:nvSpPr>
        <p:spPr>
          <a:xfrm>
            <a:off x="8984834" y="3596343"/>
            <a:ext cx="7220225" cy="13594472"/>
          </a:xfrm>
          <a:prstGeom prst="rect">
            <a:avLst/>
          </a:prstGeom>
          <a:solidFill>
            <a:srgbClr val="92D050">
              <a:alpha val="36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4834" y="2003042"/>
            <a:ext cx="7218079" cy="1024422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Videosondes</a:t>
            </a:r>
            <a:endParaRPr lang="en-US" sz="72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NSSL Lab Review Feb 25–27, 2015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998966" y="2818724"/>
            <a:ext cx="3003588" cy="777619"/>
          </a:xfrm>
          <a:prstGeom prst="rect">
            <a:avLst/>
          </a:prstGeom>
        </p:spPr>
        <p:txBody>
          <a:bodyPr vert="horz" lIns="301752" tIns="150876" rIns="301752" bIns="150876" rtlCol="0" anchor="b" anchorCtr="0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70" dirty="0">
                <a:solidFill>
                  <a:schemeClr val="tx1"/>
                </a:solidFill>
                <a:latin typeface="Arial"/>
                <a:cs typeface="Arial"/>
              </a:rPr>
              <a:t>Sean Waugh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665713" y="3682674"/>
            <a:ext cx="2819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 smtClean="0"/>
              <a:t>Specifications:</a:t>
            </a:r>
          </a:p>
          <a:p>
            <a:endParaRPr lang="en-US" sz="1800" b="1" u="sng" dirty="0" smtClean="0"/>
          </a:p>
          <a:p>
            <a:r>
              <a:rPr lang="en-US" sz="1800" dirty="0" smtClean="0"/>
              <a:t>Dual Instrument System: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/>
              <a:t>HD Camera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/>
              <a:t>PARSIVEL Laser Distrometer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/>
              <a:t>~5.5lbs total weight</a:t>
            </a:r>
            <a:endParaRPr lang="en-US" sz="1800" dirty="0"/>
          </a:p>
        </p:txBody>
      </p:sp>
      <p:sp>
        <p:nvSpPr>
          <p:cNvPr id="33" name="TextBox 32"/>
          <p:cNvSpPr txBox="1"/>
          <p:nvPr/>
        </p:nvSpPr>
        <p:spPr>
          <a:xfrm>
            <a:off x="181775" y="6074550"/>
            <a:ext cx="865836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 smtClean="0"/>
              <a:t>HD Camera System:</a:t>
            </a:r>
          </a:p>
          <a:p>
            <a:r>
              <a:rPr lang="en-US" sz="2000" dirty="0" smtClean="0"/>
              <a:t>Model HDC-SD9P</a:t>
            </a:r>
          </a:p>
          <a:p>
            <a:r>
              <a:rPr lang="en-US" sz="2000" dirty="0" smtClean="0"/>
              <a:t>1920x1080 Resolution</a:t>
            </a:r>
          </a:p>
          <a:p>
            <a:r>
              <a:rPr lang="en-US" sz="2000" dirty="0" smtClean="0"/>
              <a:t>1/8000 shutter speed</a:t>
            </a:r>
          </a:p>
          <a:p>
            <a:r>
              <a:rPr lang="en-US" sz="2000" dirty="0" smtClean="0"/>
              <a:t>24 </a:t>
            </a:r>
            <a:r>
              <a:rPr lang="en-US" sz="2000" dirty="0"/>
              <a:t>fps</a:t>
            </a:r>
          </a:p>
          <a:p>
            <a:r>
              <a:rPr lang="en-US" sz="2000" dirty="0" smtClean="0"/>
              <a:t>Equivalent sample of 0.3% of each </a:t>
            </a:r>
          </a:p>
          <a:p>
            <a:r>
              <a:rPr lang="en-US" sz="2000" dirty="0" smtClean="0"/>
              <a:t>second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/>
              <a:t>Of Detected Particles, can provide:</a:t>
            </a:r>
          </a:p>
          <a:p>
            <a:pPr marL="285750" indent="-285750">
              <a:buFont typeface="Century Gothic" panose="020B0502020202020204" pitchFamily="34" charset="0"/>
              <a:buChar char="–"/>
            </a:pPr>
            <a:r>
              <a:rPr lang="en-US" sz="1800" dirty="0" smtClean="0"/>
              <a:t>Effective radius</a:t>
            </a:r>
          </a:p>
          <a:p>
            <a:pPr marL="285750" indent="-285750">
              <a:buFont typeface="Century Gothic" panose="020B0502020202020204" pitchFamily="34" charset="0"/>
              <a:buChar char="–"/>
            </a:pPr>
            <a:r>
              <a:rPr lang="en-US" sz="1800" dirty="0" smtClean="0"/>
              <a:t>Eccentricity</a:t>
            </a:r>
            <a:endParaRPr lang="en-US" sz="1800" dirty="0"/>
          </a:p>
          <a:p>
            <a:pPr marL="285750" indent="-285750">
              <a:buFont typeface="Century Gothic" panose="020B0502020202020204" pitchFamily="34" charset="0"/>
              <a:buChar char="–"/>
            </a:pPr>
            <a:r>
              <a:rPr lang="en-US" sz="1800" dirty="0" smtClean="0"/>
              <a:t>Thermodynamic profile of particle regions (with radiosonde)</a:t>
            </a:r>
          </a:p>
          <a:p>
            <a:pPr marL="285750" indent="-285750">
              <a:buFont typeface="Century Gothic" panose="020B0502020202020204" pitchFamily="34" charset="0"/>
              <a:buChar char="–"/>
            </a:pPr>
            <a:r>
              <a:rPr lang="en-US" sz="1800" dirty="0" smtClean="0"/>
              <a:t>Particle Type (i.e. rain, snow,  graupel, etc.)</a:t>
            </a:r>
          </a:p>
          <a:p>
            <a:pPr marL="285750" indent="-285750">
              <a:buFont typeface="Century Gothic" panose="020B0502020202020204" pitchFamily="34" charset="0"/>
              <a:buChar char="–"/>
            </a:pPr>
            <a:r>
              <a:rPr lang="en-US" sz="1800" dirty="0" smtClean="0"/>
              <a:t>Crystal Habit (plates, columns, aggregates, etc.)</a:t>
            </a:r>
          </a:p>
          <a:p>
            <a:endParaRPr lang="en-US" sz="1600" dirty="0"/>
          </a:p>
        </p:txBody>
      </p:sp>
      <p:sp>
        <p:nvSpPr>
          <p:cNvPr id="49" name="TextBox 48"/>
          <p:cNvSpPr txBox="1"/>
          <p:nvPr/>
        </p:nvSpPr>
        <p:spPr>
          <a:xfrm>
            <a:off x="3891397" y="3307963"/>
            <a:ext cx="2016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HD Video Camera</a:t>
            </a:r>
            <a:endParaRPr lang="en-US" sz="7200" u="sng" dirty="0"/>
          </a:p>
        </p:txBody>
      </p:sp>
      <p:sp>
        <p:nvSpPr>
          <p:cNvPr id="50" name="TextBox 49"/>
          <p:cNvSpPr txBox="1"/>
          <p:nvPr/>
        </p:nvSpPr>
        <p:spPr>
          <a:xfrm>
            <a:off x="246900" y="2891056"/>
            <a:ext cx="1875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Particle Direction</a:t>
            </a:r>
            <a:endParaRPr lang="en-US" sz="1600" u="sng" dirty="0"/>
          </a:p>
        </p:txBody>
      </p:sp>
      <p:sp>
        <p:nvSpPr>
          <p:cNvPr id="51" name="TextBox 50"/>
          <p:cNvSpPr txBox="1"/>
          <p:nvPr/>
        </p:nvSpPr>
        <p:spPr>
          <a:xfrm>
            <a:off x="2330189" y="3226966"/>
            <a:ext cx="1082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PARSIVEL</a:t>
            </a:r>
            <a:endParaRPr lang="en-US" sz="7200" u="sng" dirty="0"/>
          </a:p>
        </p:txBody>
      </p:sp>
      <p:sp>
        <p:nvSpPr>
          <p:cNvPr id="52" name="TextBox 51"/>
          <p:cNvSpPr txBox="1"/>
          <p:nvPr/>
        </p:nvSpPr>
        <p:spPr>
          <a:xfrm>
            <a:off x="1737791" y="5544722"/>
            <a:ext cx="2082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LED Batteries/Lights</a:t>
            </a:r>
            <a:endParaRPr lang="en-US" u="sng" dirty="0"/>
          </a:p>
        </p:txBody>
      </p:sp>
      <p:cxnSp>
        <p:nvCxnSpPr>
          <p:cNvPr id="53" name="Straight Arrow Connector 52"/>
          <p:cNvCxnSpPr>
            <a:stCxn id="49" idx="2"/>
          </p:cNvCxnSpPr>
          <p:nvPr/>
        </p:nvCxnSpPr>
        <p:spPr>
          <a:xfrm flipH="1">
            <a:off x="4800421" y="3646517"/>
            <a:ext cx="99426" cy="90772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52" idx="0"/>
          </p:cNvCxnSpPr>
          <p:nvPr/>
        </p:nvCxnSpPr>
        <p:spPr>
          <a:xfrm flipH="1" flipV="1">
            <a:off x="1162504" y="4828770"/>
            <a:ext cx="1616598" cy="71595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51" idx="2"/>
          </p:cNvCxnSpPr>
          <p:nvPr/>
        </p:nvCxnSpPr>
        <p:spPr>
          <a:xfrm flipH="1">
            <a:off x="2135073" y="3565520"/>
            <a:ext cx="736290" cy="6254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Down Arrow 55"/>
          <p:cNvSpPr/>
          <p:nvPr/>
        </p:nvSpPr>
        <p:spPr>
          <a:xfrm>
            <a:off x="914894" y="3282356"/>
            <a:ext cx="260050" cy="540257"/>
          </a:xfrm>
          <a:prstGeom prst="down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3" descr="C:\Users\sean.waugh\AppData\Local\Microsoft\Windows\Temporary Internet Files\Content.IE5\FZJDST63\MC900237936[1].wm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84"/>
          <a:stretch/>
        </p:blipFill>
        <p:spPr bwMode="auto">
          <a:xfrm>
            <a:off x="753328" y="3271543"/>
            <a:ext cx="694965" cy="44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169927" y="11775548"/>
            <a:ext cx="80634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 smtClean="0"/>
              <a:t>Specifications:</a:t>
            </a:r>
            <a:endParaRPr lang="en-US" sz="1800" u="sng" dirty="0"/>
          </a:p>
          <a:p>
            <a:r>
              <a:rPr lang="en-US" sz="1800" dirty="0" smtClean="0"/>
              <a:t>780 nm Laser</a:t>
            </a:r>
          </a:p>
          <a:p>
            <a:r>
              <a:rPr lang="en-US" sz="1800" dirty="0" smtClean="0"/>
              <a:t>10 sec data interval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/>
              <a:t>Available data:</a:t>
            </a:r>
          </a:p>
          <a:p>
            <a:pPr marL="1670380" lvl="1" indent="-285750">
              <a:buFont typeface="Calibri" pitchFamily="34" charset="0"/>
              <a:buChar char="―"/>
            </a:pPr>
            <a:r>
              <a:rPr lang="en-US" sz="1800" dirty="0" smtClean="0"/>
              <a:t>Particle Count</a:t>
            </a:r>
          </a:p>
          <a:p>
            <a:pPr marL="1670380" lvl="1" indent="-285750">
              <a:buFont typeface="Calibri" pitchFamily="34" charset="0"/>
              <a:buChar char="―"/>
            </a:pPr>
            <a:r>
              <a:rPr lang="en-US" sz="1800" dirty="0" smtClean="0"/>
              <a:t>DSD</a:t>
            </a:r>
          </a:p>
          <a:p>
            <a:pPr marL="1670380" lvl="1" indent="-285750">
              <a:buFont typeface="Calibri" pitchFamily="34" charset="0"/>
              <a:buChar char="―"/>
            </a:pPr>
            <a:r>
              <a:rPr lang="en-US" sz="1800" dirty="0" smtClean="0"/>
              <a:t>Velocity Distribution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53873" y="14899873"/>
            <a:ext cx="1981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Right: Condensed PARSIVEL-2 unit. Data stored locally on micro SD card. Approximately 6 </a:t>
            </a:r>
            <a:r>
              <a:rPr lang="en-US" sz="1600" dirty="0" err="1" smtClean="0"/>
              <a:t>hr</a:t>
            </a:r>
            <a:r>
              <a:rPr lang="en-US" sz="1600" dirty="0" smtClean="0"/>
              <a:t> battery life.</a:t>
            </a:r>
            <a:endParaRPr lang="en-US" sz="1600" dirty="0"/>
          </a:p>
        </p:txBody>
      </p:sp>
      <p:pic>
        <p:nvPicPr>
          <p:cNvPr id="66" name="Picture 65" descr="C:\Users\sean.waugh\Documents\Research Documents\Conference Work\SLS Conference Nov 2012\Images used\photo 1.JPG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8" b="23347"/>
          <a:stretch/>
        </p:blipFill>
        <p:spPr bwMode="auto">
          <a:xfrm>
            <a:off x="2262791" y="14968964"/>
            <a:ext cx="5075260" cy="180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/>
          <p:cNvGrpSpPr/>
          <p:nvPr/>
        </p:nvGrpSpPr>
        <p:grpSpPr>
          <a:xfrm>
            <a:off x="6812776" y="6560407"/>
            <a:ext cx="2160660" cy="1939207"/>
            <a:chOff x="7120248" y="1146094"/>
            <a:chExt cx="2160660" cy="1939207"/>
          </a:xfrm>
        </p:grpSpPr>
        <p:pic>
          <p:nvPicPr>
            <p:cNvPr id="72" name="Picture 2" descr="C:\Users\sean.waugh\Documents\Research Documents\PhD Degree\Advisory Conference\Images for presentation\-18 ice1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84" t="6462" r="24874" b="76361"/>
            <a:stretch/>
          </p:blipFill>
          <p:spPr bwMode="auto">
            <a:xfrm rot="5400000">
              <a:off x="7164328" y="1102014"/>
              <a:ext cx="1939207" cy="2027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3" name="Straight Arrow Connector 72"/>
            <p:cNvCxnSpPr/>
            <p:nvPr/>
          </p:nvCxnSpPr>
          <p:spPr>
            <a:xfrm>
              <a:off x="7656694" y="1721865"/>
              <a:ext cx="807149" cy="0"/>
            </a:xfrm>
            <a:prstGeom prst="straightConnector1">
              <a:avLst/>
            </a:prstGeom>
            <a:ln w="22225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8504595" y="1855899"/>
              <a:ext cx="0" cy="773979"/>
            </a:xfrm>
            <a:prstGeom prst="straightConnector1">
              <a:avLst/>
            </a:prstGeom>
            <a:ln w="22225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7523897" y="1268383"/>
              <a:ext cx="15665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6.73 mm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504595" y="1831306"/>
              <a:ext cx="7763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6.33 mm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4853209" y="6382175"/>
            <a:ext cx="2021321" cy="2282409"/>
            <a:chOff x="194402" y="24115647"/>
            <a:chExt cx="3822910" cy="3490238"/>
          </a:xfrm>
        </p:grpSpPr>
        <p:pic>
          <p:nvPicPr>
            <p:cNvPr id="78" name="Picture 10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86" t="8575" r="25182" b="39891"/>
            <a:stretch/>
          </p:blipFill>
          <p:spPr bwMode="auto">
            <a:xfrm rot="5400000">
              <a:off x="228440" y="24081609"/>
              <a:ext cx="3490238" cy="3558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9" name="Picture 10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78" t="55792" r="15496" b="31171"/>
            <a:stretch/>
          </p:blipFill>
          <p:spPr bwMode="auto">
            <a:xfrm rot="16200000">
              <a:off x="852352" y="24976108"/>
              <a:ext cx="777782" cy="1333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0" name="TextBox 79"/>
            <p:cNvSpPr txBox="1"/>
            <p:nvPr/>
          </p:nvSpPr>
          <p:spPr>
            <a:xfrm>
              <a:off x="1039517" y="26489830"/>
              <a:ext cx="1454446" cy="1082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5.8 mm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493963" y="25208062"/>
              <a:ext cx="1523349" cy="1082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4.3 mm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>
              <a:off x="1198562" y="26244550"/>
              <a:ext cx="603427" cy="0"/>
            </a:xfrm>
            <a:prstGeom prst="straightConnector1">
              <a:avLst/>
            </a:prstGeom>
            <a:ln w="22225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1812863" y="26092150"/>
              <a:ext cx="0" cy="36189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>
              <a:off x="2265362" y="25482550"/>
              <a:ext cx="0" cy="378216"/>
            </a:xfrm>
            <a:prstGeom prst="straightConnector1">
              <a:avLst/>
            </a:prstGeom>
            <a:ln w="22225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>
              <a:off x="2081212" y="25482550"/>
              <a:ext cx="390898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1198562" y="26092150"/>
              <a:ext cx="0" cy="36189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2081212" y="25863550"/>
              <a:ext cx="41275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0" name="Straight Connector 89"/>
          <p:cNvCxnSpPr/>
          <p:nvPr/>
        </p:nvCxnSpPr>
        <p:spPr>
          <a:xfrm>
            <a:off x="0" y="11391959"/>
            <a:ext cx="897099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8973436" y="1966056"/>
            <a:ext cx="0" cy="152901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>
            <a:off x="0" y="1966055"/>
            <a:ext cx="16675" cy="15224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169927" y="11482606"/>
            <a:ext cx="3348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/>
              <a:t>PARSIVEL </a:t>
            </a:r>
            <a:r>
              <a:rPr lang="en-US" sz="1800" b="1" u="sng" dirty="0" smtClean="0"/>
              <a:t>2 Laser Distrometer</a:t>
            </a:r>
            <a:endParaRPr lang="en-US" sz="1800" b="1" u="sng" dirty="0"/>
          </a:p>
        </p:txBody>
      </p:sp>
      <p:grpSp>
        <p:nvGrpSpPr>
          <p:cNvPr id="102" name="Group 101"/>
          <p:cNvGrpSpPr/>
          <p:nvPr/>
        </p:nvGrpSpPr>
        <p:grpSpPr>
          <a:xfrm>
            <a:off x="5406714" y="11520530"/>
            <a:ext cx="3376278" cy="3046630"/>
            <a:chOff x="5463866" y="9560494"/>
            <a:chExt cx="3376278" cy="3046630"/>
          </a:xfrm>
        </p:grpSpPr>
        <p:sp>
          <p:nvSpPr>
            <p:cNvPr id="61" name="Rectangle 60"/>
            <p:cNvSpPr/>
            <p:nvPr/>
          </p:nvSpPr>
          <p:spPr>
            <a:xfrm>
              <a:off x="5463866" y="11960793"/>
              <a:ext cx="337627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 smtClean="0"/>
                <a:t>Above: Unmodified PARSIVEL 2 laser distrometer</a:t>
              </a:r>
              <a:endParaRPr lang="en-US" sz="1800" dirty="0"/>
            </a:p>
          </p:txBody>
        </p:sp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468"/>
            <a:stretch/>
          </p:blipFill>
          <p:spPr>
            <a:xfrm>
              <a:off x="5862565" y="9560494"/>
              <a:ext cx="2540000" cy="2428306"/>
            </a:xfrm>
            <a:prstGeom prst="rect">
              <a:avLst/>
            </a:prstGeom>
          </p:spPr>
        </p:pic>
      </p:grpSp>
      <p:sp>
        <p:nvSpPr>
          <p:cNvPr id="103" name="TextBox 102"/>
          <p:cNvSpPr txBox="1"/>
          <p:nvPr/>
        </p:nvSpPr>
        <p:spPr>
          <a:xfrm>
            <a:off x="153873" y="2075757"/>
            <a:ext cx="8686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PA</a:t>
            </a:r>
            <a:r>
              <a:rPr lang="en-US" sz="2800" dirty="0" smtClean="0"/>
              <a:t>rticle </a:t>
            </a:r>
            <a:r>
              <a:rPr lang="en-US" sz="2800" u="sng" dirty="0" smtClean="0"/>
              <a:t>S</a:t>
            </a:r>
            <a:r>
              <a:rPr lang="en-US" sz="2800" dirty="0" smtClean="0"/>
              <a:t>ize, </a:t>
            </a:r>
            <a:r>
              <a:rPr lang="en-US" sz="2800" u="sng" dirty="0" smtClean="0"/>
              <a:t>I</a:t>
            </a:r>
            <a:r>
              <a:rPr lang="en-US" sz="2800" dirty="0" smtClean="0"/>
              <a:t>mage, and </a:t>
            </a:r>
            <a:r>
              <a:rPr lang="en-US" sz="2800" u="sng" dirty="0" smtClean="0"/>
              <a:t>V</a:t>
            </a:r>
            <a:r>
              <a:rPr lang="en-US" sz="2800" dirty="0" smtClean="0"/>
              <a:t>elocity (PASIV) Probe</a:t>
            </a:r>
            <a:endParaRPr lang="en-US" sz="2800" dirty="0"/>
          </a:p>
        </p:txBody>
      </p:sp>
      <p:sp>
        <p:nvSpPr>
          <p:cNvPr id="112" name="Bent-Up Arrow 111"/>
          <p:cNvSpPr/>
          <p:nvPr/>
        </p:nvSpPr>
        <p:spPr>
          <a:xfrm rot="5400000" flipV="1">
            <a:off x="7103240" y="14916949"/>
            <a:ext cx="1614744" cy="1017286"/>
          </a:xfrm>
          <a:prstGeom prst="bentUpArrow">
            <a:avLst>
              <a:gd name="adj1" fmla="val 25000"/>
              <a:gd name="adj2" fmla="val 28144"/>
              <a:gd name="adj3" fmla="val 50000"/>
            </a:avLst>
          </a:prstGeom>
          <a:solidFill>
            <a:schemeClr val="accent6"/>
          </a:solidFill>
          <a:ln>
            <a:noFill/>
          </a:ln>
          <a:effectLst>
            <a:outerShdw blurRad="50800" dist="63500" dir="2700000" sx="1000" sy="1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9108773" y="3682674"/>
            <a:ext cx="53476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Validate sizing accuracy of Camera and Parsivel</a:t>
            </a:r>
          </a:p>
          <a:p>
            <a:endParaRPr lang="en-US" sz="1600" dirty="0" smtClean="0"/>
          </a:p>
          <a:p>
            <a:r>
              <a:rPr lang="en-US" sz="1600" dirty="0" smtClean="0"/>
              <a:t>Test Objects over diameter range: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Acrylic Ball Bearing -&gt; “Rain-like”</a:t>
            </a:r>
          </a:p>
          <a:p>
            <a:r>
              <a:rPr lang="en-US" sz="1600" dirty="0"/>
              <a:t>	</a:t>
            </a:r>
            <a:r>
              <a:rPr lang="en-US" sz="1600" dirty="0" err="1" smtClean="0"/>
              <a:t>Delrin</a:t>
            </a:r>
            <a:r>
              <a:rPr lang="en-US" sz="1600" dirty="0" smtClean="0"/>
              <a:t> Ball Bearing   -&gt; “</a:t>
            </a:r>
            <a:r>
              <a:rPr lang="en-US" sz="1600" dirty="0" err="1" smtClean="0"/>
              <a:t>Graupel</a:t>
            </a:r>
            <a:r>
              <a:rPr lang="en-US" sz="1600" dirty="0" smtClean="0"/>
              <a:t>-like”</a:t>
            </a:r>
            <a:endParaRPr lang="en-US" sz="1600" dirty="0"/>
          </a:p>
        </p:txBody>
      </p:sp>
      <p:pic>
        <p:nvPicPr>
          <p:cNvPr id="114" name="Picture 11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671" y="4986572"/>
            <a:ext cx="5779835" cy="419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" name="TextBox 114"/>
          <p:cNvSpPr txBox="1"/>
          <p:nvPr/>
        </p:nvSpPr>
        <p:spPr>
          <a:xfrm>
            <a:off x="11849587" y="7906782"/>
            <a:ext cx="2222083" cy="52322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Can use relationship to 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correct measured PSD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16" name="Picture 2" descr="P:\Seans Ph.D. files\Various Tests-Trials\Delrin_Acrylic_SingleBearing_test\PI_screenshots\Acrylic_3-16_inch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5" t="34693" r="55523" b="60000"/>
          <a:stretch/>
        </p:blipFill>
        <p:spPr bwMode="auto">
          <a:xfrm>
            <a:off x="10834735" y="10006739"/>
            <a:ext cx="1219940" cy="10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Box 116"/>
          <p:cNvSpPr txBox="1"/>
          <p:nvPr/>
        </p:nvSpPr>
        <p:spPr>
          <a:xfrm>
            <a:off x="9178988" y="9262543"/>
            <a:ext cx="3054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4.76 mm Diameter Acrylic</a:t>
            </a:r>
            <a:endParaRPr lang="en-US" sz="1800" dirty="0"/>
          </a:p>
        </p:txBody>
      </p:sp>
      <p:pic>
        <p:nvPicPr>
          <p:cNvPr id="118" name="Picture 3" descr="P:\Seans Ph.D. files\Various Tests-Trials\Delrin_Acrylic_SingleBearing_test\PNG_Acrylic\Acrylic_0486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7" t="55307" r="54563" b="35027"/>
          <a:stretch/>
        </p:blipFill>
        <p:spPr bwMode="auto">
          <a:xfrm>
            <a:off x="9399181" y="9973515"/>
            <a:ext cx="914400" cy="106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4" descr="P:\Seans Ph.D. files\Various Tests-Trials\Delrin_Acrylic_SingleBearing_test\PI_screenshots\Delrin_3mm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7" t="36414" r="42821" b="58964"/>
          <a:stretch/>
        </p:blipFill>
        <p:spPr bwMode="auto">
          <a:xfrm>
            <a:off x="14726281" y="10014630"/>
            <a:ext cx="882498" cy="98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5" descr="P:\Seans Ph.D. files\Various Tests-Trials\Delrin_Acrylic_SingleBearing_test\PNG_Delrin\Delrin_425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8" t="59968" r="40680" b="33991"/>
          <a:stretch/>
        </p:blipFill>
        <p:spPr bwMode="auto">
          <a:xfrm>
            <a:off x="13122006" y="10074425"/>
            <a:ext cx="914400" cy="86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13086799" y="9262543"/>
            <a:ext cx="2603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3 mm Diameter </a:t>
            </a:r>
            <a:r>
              <a:rPr lang="en-US" sz="1800" dirty="0" err="1" smtClean="0"/>
              <a:t>Delrin</a:t>
            </a:r>
            <a:endParaRPr lang="en-US" sz="1800" dirty="0"/>
          </a:p>
        </p:txBody>
      </p:sp>
      <p:sp>
        <p:nvSpPr>
          <p:cNvPr id="122" name="TextBox 121"/>
          <p:cNvSpPr txBox="1"/>
          <p:nvPr/>
        </p:nvSpPr>
        <p:spPr>
          <a:xfrm>
            <a:off x="9194180" y="9646182"/>
            <a:ext cx="1324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Raw Image</a:t>
            </a:r>
            <a:endParaRPr lang="en-US" sz="1600" dirty="0"/>
          </a:p>
        </p:txBody>
      </p:sp>
      <p:sp>
        <p:nvSpPr>
          <p:cNvPr id="123" name="TextBox 122"/>
          <p:cNvSpPr txBox="1"/>
          <p:nvPr/>
        </p:nvSpPr>
        <p:spPr>
          <a:xfrm>
            <a:off x="10582931" y="9646182"/>
            <a:ext cx="1723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Imager Analysis</a:t>
            </a:r>
            <a:endParaRPr lang="en-US" sz="1600" dirty="0"/>
          </a:p>
        </p:txBody>
      </p:sp>
      <p:sp>
        <p:nvSpPr>
          <p:cNvPr id="124" name="TextBox 123"/>
          <p:cNvSpPr txBox="1"/>
          <p:nvPr/>
        </p:nvSpPr>
        <p:spPr>
          <a:xfrm>
            <a:off x="12917005" y="9646182"/>
            <a:ext cx="1324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Raw Image</a:t>
            </a:r>
            <a:endParaRPr lang="en-US" sz="1600" dirty="0"/>
          </a:p>
        </p:txBody>
      </p:sp>
      <p:sp>
        <p:nvSpPr>
          <p:cNvPr id="125" name="TextBox 124"/>
          <p:cNvSpPr txBox="1"/>
          <p:nvPr/>
        </p:nvSpPr>
        <p:spPr>
          <a:xfrm>
            <a:off x="14305756" y="9646182"/>
            <a:ext cx="1723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Imager Analysis</a:t>
            </a:r>
            <a:endParaRPr lang="en-US" sz="1600" dirty="0"/>
          </a:p>
        </p:txBody>
      </p:sp>
      <p:pic>
        <p:nvPicPr>
          <p:cNvPr id="126" name="Picture 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946" y="11208286"/>
            <a:ext cx="6641869" cy="380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/>
              <p:cNvSpPr txBox="1"/>
              <p:nvPr/>
            </p:nvSpPr>
            <p:spPr>
              <a:xfrm>
                <a:off x="9087946" y="15090646"/>
                <a:ext cx="7114967" cy="2036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/>
                  <a:t>Adapting work of Liu et al., 2013 to PASIV</a:t>
                </a:r>
              </a:p>
              <a:p>
                <a:r>
                  <a:rPr lang="en-US" sz="1800" dirty="0"/>
                  <a:t>	</a:t>
                </a:r>
                <a:r>
                  <a:rPr lang="en-US" sz="1800" dirty="0" smtClean="0"/>
                  <a:t>Prob. of Detection = </a:t>
                </a:r>
                <a14:m>
                  <m:oMath xmlns:m="http://schemas.openxmlformats.org/officeDocument/2006/math" xmlns="">
                    <m:f>
                      <m:fPr>
                        <m:ctrlPr>
                          <a:rPr lang="en-US" sz="1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/>
                          </a:rPr>
                          <m:t>(</m:t>
                        </m:r>
                        <m:r>
                          <a:rPr lang="en-US" sz="1800" b="0" i="1" smtClean="0">
                            <a:latin typeface="Cambria Math"/>
                          </a:rPr>
                          <m:t>𝐻𝑒𝑖𝑔h𝑡</m:t>
                        </m:r>
                        <m:r>
                          <a:rPr lang="en-US" sz="1800" b="0" i="1" smtClean="0">
                            <a:latin typeface="Cambria Math"/>
                          </a:rPr>
                          <m:t> −2</m:t>
                        </m:r>
                        <m:r>
                          <a:rPr lang="en-US" sz="1800" b="0" i="1" smtClean="0">
                            <a:latin typeface="Cambria Math"/>
                          </a:rPr>
                          <m:t>𝐷</m:t>
                        </m:r>
                        <m:r>
                          <a:rPr lang="en-US" sz="1800" b="0" i="1" smtClean="0">
                            <a:latin typeface="Cambria Math"/>
                          </a:rPr>
                          <m:t>)/</m:t>
                        </m:r>
                        <m:r>
                          <a:rPr lang="en-US" sz="1800" b="0" i="1" smtClean="0">
                            <a:latin typeface="Cambria Math"/>
                          </a:rPr>
                          <m:t>𝑉𝑒𝑙𝑜𝑐𝑖𝑡𝑦</m:t>
                        </m:r>
                      </m:num>
                      <m:den>
                        <m:r>
                          <a:rPr lang="en-US" sz="1800" b="0" i="1" smtClean="0">
                            <a:latin typeface="Cambria Math"/>
                          </a:rPr>
                          <m:t>𝐹𝑟𝑎𝑚𝑒</m:t>
                        </m:r>
                        <m:r>
                          <a:rPr lang="en-US" sz="1800" b="0" i="1" smtClean="0">
                            <a:latin typeface="Cambria Math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/>
                          </a:rPr>
                          <m:t>𝑅𝑎𝑡𝑒</m:t>
                        </m:r>
                      </m:den>
                    </m:f>
                    <m:r>
                      <a:rPr lang="en-US" sz="1800" b="0" i="1" smtClean="0">
                        <a:latin typeface="Cambria Math"/>
                      </a:rPr>
                      <m:t> ∗100</m:t>
                    </m:r>
                  </m:oMath>
                </a14:m>
                <a:endParaRPr lang="en-US" sz="1800" dirty="0" smtClean="0"/>
              </a:p>
              <a:p>
                <a:endParaRPr lang="en-US" sz="1800" dirty="0" smtClean="0"/>
              </a:p>
              <a:p>
                <a:r>
                  <a:rPr lang="en-US" sz="1600" dirty="0" smtClean="0"/>
                  <a:t>Height – Height of viewing area in m         Numerator </a:t>
                </a:r>
                <a:r>
                  <a:rPr lang="en-US" sz="1600" dirty="0"/>
                  <a:t>= Residence </a:t>
                </a:r>
                <a:r>
                  <a:rPr lang="en-US" sz="1600" dirty="0" smtClean="0"/>
                  <a:t>Time</a:t>
                </a:r>
              </a:p>
              <a:p>
                <a:r>
                  <a:rPr lang="en-US" sz="1600" dirty="0" smtClean="0"/>
                  <a:t>D – Diameter in m 	                  Denominator </a:t>
                </a:r>
                <a:r>
                  <a:rPr lang="en-US" sz="1600" dirty="0"/>
                  <a:t>= Sample </a:t>
                </a:r>
                <a:r>
                  <a:rPr lang="en-US" sz="1600" dirty="0" smtClean="0"/>
                  <a:t>Time</a:t>
                </a:r>
              </a:p>
              <a:p>
                <a:r>
                  <a:rPr lang="en-US" sz="1600" dirty="0" smtClean="0"/>
                  <a:t>Velocity – relative particle velocity in m/s</a:t>
                </a:r>
              </a:p>
              <a:p>
                <a:r>
                  <a:rPr lang="en-US" sz="1600" dirty="0" smtClean="0"/>
                  <a:t>Frame Rate – camera frame rate</a:t>
                </a:r>
              </a:p>
            </p:txBody>
          </p:sp>
        </mc:Choice>
        <mc:Fallback xmlns="">
          <p:sp>
            <p:nvSpPr>
              <p:cNvPr id="127" name="TextBox 1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7946" y="15090646"/>
                <a:ext cx="7114967" cy="2036711"/>
              </a:xfrm>
              <a:prstGeom prst="rect">
                <a:avLst/>
              </a:prstGeom>
              <a:blipFill rotWithShape="1">
                <a:blip r:embed="rId20"/>
                <a:stretch>
                  <a:fillRect l="-771" t="-1194" b="-2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TextBox 127"/>
          <p:cNvSpPr txBox="1"/>
          <p:nvPr/>
        </p:nvSpPr>
        <p:spPr>
          <a:xfrm>
            <a:off x="13832976" y="12012487"/>
            <a:ext cx="2075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If </a:t>
            </a:r>
            <a:r>
              <a:rPr lang="en-US" sz="1600" dirty="0" smtClean="0"/>
              <a:t>velocity </a:t>
            </a:r>
            <a:r>
              <a:rPr lang="en-US" sz="1600" dirty="0"/>
              <a:t>of particle </a:t>
            </a:r>
            <a:r>
              <a:rPr lang="en-US" sz="1600" dirty="0" smtClean="0"/>
              <a:t>known can </a:t>
            </a:r>
            <a:r>
              <a:rPr lang="en-US" sz="1600" dirty="0"/>
              <a:t>correct sampled PSD</a:t>
            </a:r>
          </a:p>
          <a:p>
            <a:endParaRPr lang="en-US" sz="1600" dirty="0"/>
          </a:p>
        </p:txBody>
      </p:sp>
      <p:cxnSp>
        <p:nvCxnSpPr>
          <p:cNvPr id="129" name="Straight Connector 128"/>
          <p:cNvCxnSpPr/>
          <p:nvPr/>
        </p:nvCxnSpPr>
        <p:spPr>
          <a:xfrm>
            <a:off x="16205059" y="1959668"/>
            <a:ext cx="0" cy="152901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8956762" y="3569006"/>
            <a:ext cx="724829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5" name="Table 1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702245"/>
              </p:ext>
            </p:extLst>
          </p:nvPr>
        </p:nvGraphicFramePr>
        <p:xfrm>
          <a:off x="16367146" y="2014025"/>
          <a:ext cx="6870750" cy="4986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5375"/>
                <a:gridCol w="3435375"/>
              </a:tblGrid>
              <a:tr h="51126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List of Operation days</a:t>
                      </a:r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7842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Location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Storm</a:t>
                      </a:r>
                      <a:r>
                        <a:rPr lang="en-US" sz="2000" b="1" baseline="0" dirty="0" smtClean="0"/>
                        <a:t> Type</a:t>
                      </a:r>
                      <a:endParaRPr lang="en-US" sz="2000" b="1" dirty="0"/>
                    </a:p>
                  </a:txBody>
                  <a:tcPr/>
                </a:tc>
              </a:tr>
              <a:tr h="56043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May 29</a:t>
                      </a:r>
                      <a:r>
                        <a:rPr lang="en-US" sz="2000" baseline="30000" dirty="0" smtClean="0"/>
                        <a:t>th</a:t>
                      </a:r>
                      <a:r>
                        <a:rPr lang="en-US" sz="2000" dirty="0" smtClean="0"/>
                        <a:t>, 2012 – C. OK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Supercell</a:t>
                      </a:r>
                      <a:endParaRPr lang="en-US" sz="2000" dirty="0"/>
                    </a:p>
                  </a:txBody>
                  <a:tcPr/>
                </a:tc>
              </a:tr>
              <a:tr h="53934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June 21</a:t>
                      </a:r>
                      <a:r>
                        <a:rPr lang="en-US" sz="2000" baseline="30000" dirty="0" smtClean="0"/>
                        <a:t>st</a:t>
                      </a:r>
                      <a:r>
                        <a:rPr lang="en-US" sz="2000" dirty="0" smtClean="0"/>
                        <a:t>, 2012 – C. OK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Multicell</a:t>
                      </a:r>
                      <a:endParaRPr lang="en-US" sz="2000" dirty="0"/>
                    </a:p>
                  </a:txBody>
                  <a:tcPr/>
                </a:tc>
              </a:tr>
              <a:tr h="53934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August 15</a:t>
                      </a:r>
                      <a:r>
                        <a:rPr lang="en-US" sz="2000" baseline="30000" dirty="0" smtClean="0"/>
                        <a:t>th</a:t>
                      </a:r>
                      <a:r>
                        <a:rPr lang="en-US" sz="2000" dirty="0" smtClean="0"/>
                        <a:t>, 2013 - FL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Weak single cell</a:t>
                      </a:r>
                      <a:endParaRPr lang="en-US" sz="2000" dirty="0"/>
                    </a:p>
                  </a:txBody>
                  <a:tcPr/>
                </a:tc>
              </a:tr>
              <a:tr h="53934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August 16</a:t>
                      </a:r>
                      <a:r>
                        <a:rPr lang="en-US" sz="2000" baseline="30000" dirty="0" smtClean="0"/>
                        <a:t>th</a:t>
                      </a:r>
                      <a:r>
                        <a:rPr lang="en-US" sz="2000" dirty="0" smtClean="0"/>
                        <a:t>,</a:t>
                      </a:r>
                      <a:r>
                        <a:rPr lang="en-US" sz="2000" baseline="0" dirty="0" smtClean="0"/>
                        <a:t> 2013 - FL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Stratiform</a:t>
                      </a:r>
                      <a:endParaRPr lang="en-US" sz="2000" dirty="0"/>
                    </a:p>
                  </a:txBody>
                  <a:tcPr/>
                </a:tc>
              </a:tr>
              <a:tr h="53934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Nov</a:t>
                      </a:r>
                      <a:r>
                        <a:rPr lang="en-US" sz="2000" baseline="0" dirty="0" smtClean="0"/>
                        <a:t> 24</a:t>
                      </a:r>
                      <a:r>
                        <a:rPr lang="en-US" sz="2000" baseline="30000" dirty="0" smtClean="0"/>
                        <a:t>th</a:t>
                      </a:r>
                      <a:r>
                        <a:rPr lang="en-US" sz="2000" baseline="0" dirty="0" smtClean="0"/>
                        <a:t>, 2013 – C. OK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Winter Storm</a:t>
                      </a:r>
                      <a:endParaRPr lang="en-US" sz="2000" dirty="0"/>
                    </a:p>
                  </a:txBody>
                  <a:tcPr/>
                </a:tc>
              </a:tr>
              <a:tr h="53934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Jul 25</a:t>
                      </a:r>
                      <a:r>
                        <a:rPr lang="en-US" sz="2000" baseline="30000" dirty="0" smtClean="0"/>
                        <a:t>th</a:t>
                      </a:r>
                      <a:r>
                        <a:rPr lang="en-US" sz="2000" dirty="0" smtClean="0"/>
                        <a:t>, 2013 – FL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Single cell</a:t>
                      </a:r>
                      <a:endParaRPr lang="en-US" sz="2000" dirty="0"/>
                    </a:p>
                  </a:txBody>
                  <a:tcPr/>
                </a:tc>
              </a:tr>
              <a:tr h="53934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August 8</a:t>
                      </a:r>
                      <a:r>
                        <a:rPr lang="en-US" sz="2000" baseline="30000" dirty="0" smtClean="0"/>
                        <a:t>th</a:t>
                      </a:r>
                      <a:r>
                        <a:rPr lang="en-US" sz="2000" dirty="0" smtClean="0"/>
                        <a:t>, 2014</a:t>
                      </a:r>
                      <a:r>
                        <a:rPr lang="en-US" sz="2000" baseline="0" dirty="0" smtClean="0"/>
                        <a:t> – FL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Convective Line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4" name="SLS_2012_compvide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2496.9999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6379896" y="7114923"/>
            <a:ext cx="6858000" cy="4572000"/>
          </a:xfrm>
          <a:prstGeom prst="rect">
            <a:avLst/>
          </a:prstGeom>
        </p:spPr>
      </p:pic>
      <p:sp>
        <p:nvSpPr>
          <p:cNvPr id="136" name="TextBox 135"/>
          <p:cNvSpPr txBox="1"/>
          <p:nvPr/>
        </p:nvSpPr>
        <p:spPr>
          <a:xfrm>
            <a:off x="16271352" y="11763463"/>
            <a:ext cx="7108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cs typeface="Arial" panose="020B0604020202020204" pitchFamily="34" charset="0"/>
              </a:rPr>
              <a:t>Above: Video segments from indicated operation days.</a:t>
            </a:r>
            <a:endParaRPr lang="en-US" sz="2000" dirty="0">
              <a:cs typeface="Arial" panose="020B0604020202020204" pitchFamily="34" charset="0"/>
            </a:endParaRPr>
          </a:p>
        </p:txBody>
      </p:sp>
      <p:pic>
        <p:nvPicPr>
          <p:cNvPr id="139" name="Picture 2" descr="E:\DC3_2012\DC3_Particle_Imager_Data\June 21st, 2012 Operations\PAR_Sonde_PI_EFM_Images\PI_Ez_ParticleDensity_zoomed_profile.jpg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" r="5919" b="3370"/>
          <a:stretch/>
        </p:blipFill>
        <p:spPr bwMode="auto">
          <a:xfrm>
            <a:off x="23554224" y="5685213"/>
            <a:ext cx="6490347" cy="532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TextBox 139"/>
          <p:cNvSpPr txBox="1"/>
          <p:nvPr/>
        </p:nvSpPr>
        <p:spPr>
          <a:xfrm>
            <a:off x="23379388" y="10950405"/>
            <a:ext cx="6490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cs typeface="Arial" panose="020B0604020202020204" pitchFamily="34" charset="0"/>
              </a:rPr>
              <a:t>June 21</a:t>
            </a:r>
            <a:r>
              <a:rPr lang="en-US" sz="1800" baseline="30000" dirty="0" smtClean="0">
                <a:cs typeface="Arial" panose="020B0604020202020204" pitchFamily="34" charset="0"/>
              </a:rPr>
              <a:t>st</a:t>
            </a:r>
            <a:r>
              <a:rPr lang="en-US" sz="1800" dirty="0" smtClean="0">
                <a:cs typeface="Arial" panose="020B0604020202020204" pitchFamily="34" charset="0"/>
              </a:rPr>
              <a:t>, 2012 analyzed PSD sounding with overlaid electric field profile. Comparison indicates correlations between electric field strength and sign with particle distributions.</a:t>
            </a:r>
            <a:endParaRPr lang="en-US" sz="1800" dirty="0">
              <a:cs typeface="Arial" panose="020B0604020202020204" pitchFamily="34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21347656" y="12183158"/>
            <a:ext cx="3275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cs typeface="Arial" panose="020B0604020202020204" pitchFamily="34" charset="0"/>
              </a:rPr>
              <a:t>Conclusions:</a:t>
            </a:r>
          </a:p>
        </p:txBody>
      </p:sp>
      <p:cxnSp>
        <p:nvCxnSpPr>
          <p:cNvPr id="146" name="Straight Connector 145"/>
          <p:cNvCxnSpPr/>
          <p:nvPr/>
        </p:nvCxnSpPr>
        <p:spPr>
          <a:xfrm>
            <a:off x="16202914" y="12163573"/>
            <a:ext cx="13972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>
            <a:off x="30132461" y="1935086"/>
            <a:ext cx="0" cy="152901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7" descr="G:\DARPA_FL_Ballooning\2013\Launch_photo.jpg">
            <a:hlinkClick r:id="" action="ppaction://noaction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54224" y="2079406"/>
            <a:ext cx="4462588" cy="334694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8016812" y="2449391"/>
            <a:ext cx="2115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Left: PASIV balloon launch on August 1, 2013 in FL during DARPA project.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16230435" y="12791210"/>
            <a:ext cx="630571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cs typeface="Arial" panose="020B0604020202020204" pitchFamily="34" charset="0"/>
              </a:rPr>
              <a:t>One-of-a-kind instrument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 smtClean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cs typeface="Arial" panose="020B0604020202020204" pitchFamily="34" charset="0"/>
              </a:rPr>
              <a:t>In-house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 smtClean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cs typeface="Arial" panose="020B0604020202020204" pitchFamily="34" charset="0"/>
              </a:rPr>
              <a:t>Hybrid system for increased confidence and accuracy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cs typeface="Arial" panose="020B0604020202020204" pitchFamily="34" charset="0"/>
              </a:rPr>
              <a:t>Capable of in situ particle data in under sampled locations of severe weather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232158" y="13106394"/>
            <a:ext cx="78124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0" lvl="1">
              <a:tabLst>
                <a:tab pos="685800" algn="l"/>
              </a:tabLst>
            </a:pPr>
            <a:r>
              <a:rPr lang="en-US" sz="2800" b="1" dirty="0">
                <a:cs typeface="Arial" panose="020B0604020202020204" pitchFamily="34" charset="0"/>
              </a:rPr>
              <a:t>Several </a:t>
            </a:r>
            <a:r>
              <a:rPr lang="en-US" sz="2800" b="1" dirty="0" smtClean="0">
                <a:cs typeface="Arial" panose="020B0604020202020204" pitchFamily="34" charset="0"/>
              </a:rPr>
              <a:t>Applications</a:t>
            </a:r>
          </a:p>
          <a:p>
            <a:pPr marL="508000" lvl="1">
              <a:tabLst>
                <a:tab pos="685800" algn="l"/>
              </a:tabLst>
            </a:pPr>
            <a:endParaRPr lang="en-US" sz="2800" b="1" dirty="0">
              <a:cs typeface="Arial" panose="020B0604020202020204" pitchFamily="34" charset="0"/>
            </a:endParaRPr>
          </a:p>
          <a:p>
            <a:pPr marL="850900" lvl="1" indent="-342900">
              <a:buFont typeface="Wingdings" pitchFamily="2" charset="2"/>
              <a:buChar char="Ø"/>
              <a:tabLst>
                <a:tab pos="685800" algn="l"/>
              </a:tabLst>
            </a:pPr>
            <a:r>
              <a:rPr lang="en-US" sz="2800" dirty="0" smtClean="0">
                <a:cs typeface="Arial" panose="020B0604020202020204" pitchFamily="34" charset="0"/>
              </a:rPr>
              <a:t>Storm </a:t>
            </a:r>
            <a:r>
              <a:rPr lang="en-US" sz="2800" dirty="0">
                <a:cs typeface="Arial" panose="020B0604020202020204" pitchFamily="34" charset="0"/>
              </a:rPr>
              <a:t>Electrification (when paired with Electric Field data)</a:t>
            </a:r>
          </a:p>
          <a:p>
            <a:pPr marL="1828800" lvl="2" indent="-342900">
              <a:buFont typeface="Courier New" pitchFamily="49" charset="0"/>
              <a:buChar char="o"/>
              <a:tabLst>
                <a:tab pos="685800" algn="l"/>
              </a:tabLst>
            </a:pPr>
            <a:endParaRPr lang="en-US" sz="2800" dirty="0">
              <a:cs typeface="Arial" panose="020B0604020202020204" pitchFamily="34" charset="0"/>
            </a:endParaRPr>
          </a:p>
          <a:p>
            <a:pPr marL="850900" lvl="1" indent="-342900">
              <a:buFont typeface="Wingdings" pitchFamily="2" charset="2"/>
              <a:buChar char="Ø"/>
              <a:tabLst>
                <a:tab pos="685800" algn="l"/>
              </a:tabLst>
            </a:pPr>
            <a:r>
              <a:rPr lang="en-US" sz="2800" dirty="0">
                <a:cs typeface="Arial" panose="020B0604020202020204" pitchFamily="34" charset="0"/>
              </a:rPr>
              <a:t>Dual-Pol Radar </a:t>
            </a:r>
            <a:r>
              <a:rPr lang="en-US" sz="2800" dirty="0" smtClean="0">
                <a:cs typeface="Arial" panose="020B0604020202020204" pitchFamily="34" charset="0"/>
              </a:rPr>
              <a:t>validation</a:t>
            </a:r>
          </a:p>
          <a:p>
            <a:pPr marL="850900" lvl="1" indent="-342900">
              <a:buFont typeface="Wingdings" pitchFamily="2" charset="2"/>
              <a:buChar char="Ø"/>
              <a:tabLst>
                <a:tab pos="685800" algn="l"/>
              </a:tabLst>
            </a:pPr>
            <a:endParaRPr lang="en-US" sz="2800" dirty="0">
              <a:cs typeface="Arial" panose="020B0604020202020204" pitchFamily="34" charset="0"/>
            </a:endParaRPr>
          </a:p>
          <a:p>
            <a:pPr marL="850900" lvl="1" indent="-342900">
              <a:buFont typeface="Wingdings" pitchFamily="2" charset="2"/>
              <a:buChar char="Ø"/>
              <a:tabLst>
                <a:tab pos="685800" algn="l"/>
              </a:tabLst>
            </a:pPr>
            <a:r>
              <a:rPr lang="en-US" sz="2800" dirty="0" smtClean="0">
                <a:cs typeface="Arial" panose="020B0604020202020204" pitchFamily="34" charset="0"/>
              </a:rPr>
              <a:t>Cloud </a:t>
            </a:r>
            <a:r>
              <a:rPr lang="en-US" sz="2800" dirty="0">
                <a:cs typeface="Arial" panose="020B0604020202020204" pitchFamily="34" charset="0"/>
              </a:rPr>
              <a:t>microphysical </a:t>
            </a:r>
            <a:r>
              <a:rPr lang="en-US" sz="2800" dirty="0" smtClean="0">
                <a:cs typeface="Arial" panose="020B0604020202020204" pitchFamily="34" charset="0"/>
              </a:rPr>
              <a:t>research</a:t>
            </a:r>
            <a:endParaRPr lang="en-US" sz="2800" dirty="0"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6212" y="8681527"/>
            <a:ext cx="1045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Rain</a:t>
            </a:r>
            <a:endParaRPr lang="en-US" sz="3200" dirty="0"/>
          </a:p>
        </p:txBody>
      </p:sp>
      <p:sp>
        <p:nvSpPr>
          <p:cNvPr id="89" name="TextBox 88"/>
          <p:cNvSpPr txBox="1"/>
          <p:nvPr/>
        </p:nvSpPr>
        <p:spPr>
          <a:xfrm>
            <a:off x="6631260" y="8581559"/>
            <a:ext cx="2390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Aggregate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6221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79" fill="hold"/>
                                        <p:tgtEl>
                                          <p:spTgt spid="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-review-template">
  <a:themeElements>
    <a:clrScheme name="NSSL Review 2015">
      <a:dk1>
        <a:srgbClr val="000000"/>
      </a:dk1>
      <a:lt1>
        <a:srgbClr val="FFFFFF"/>
      </a:lt1>
      <a:dk2>
        <a:srgbClr val="001526"/>
      </a:dk2>
      <a:lt2>
        <a:srgbClr val="0A4595"/>
      </a:lt2>
      <a:accent1>
        <a:srgbClr val="0099D8"/>
      </a:accent1>
      <a:accent2>
        <a:srgbClr val="FF8100"/>
      </a:accent2>
      <a:accent3>
        <a:srgbClr val="A3001B"/>
      </a:accent3>
      <a:accent4>
        <a:srgbClr val="004C0D"/>
      </a:accent4>
      <a:accent5>
        <a:srgbClr val="CCCCCC"/>
      </a:accent5>
      <a:accent6>
        <a:srgbClr val="E50026"/>
      </a:accent6>
      <a:hlink>
        <a:srgbClr val="0099D8"/>
      </a:hlink>
      <a:folHlink>
        <a:srgbClr val="002D4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2015-review-template.potx</Template>
  <TotalTime>4585</TotalTime>
  <Words>406</Words>
  <Application>Microsoft Macintosh PowerPoint</Application>
  <PresentationFormat>Custom</PresentationFormat>
  <Paragraphs>103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2015-review-template</vt:lpstr>
      <vt:lpstr>Videosondes</vt:lpstr>
    </vt:vector>
  </TitlesOfParts>
  <Company>National Severe Storms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Vicki Farmer</dc:creator>
  <cp:lastModifiedBy>Vicki Farmer</cp:lastModifiedBy>
  <cp:revision>105</cp:revision>
  <dcterms:created xsi:type="dcterms:W3CDTF">2014-10-24T15:10:25Z</dcterms:created>
  <dcterms:modified xsi:type="dcterms:W3CDTF">2015-02-19T21:41:18Z</dcterms:modified>
</cp:coreProperties>
</file>